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s/slide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notesSlides/notesSlide8.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25"/>
  </p:notesMasterIdLst>
  <p:handoutMasterIdLst>
    <p:handoutMasterId r:id="rId26"/>
  </p:handoutMasterIdLst>
  <p:sldIdLst>
    <p:sldId id="257" r:id="rId2"/>
    <p:sldId id="258" r:id="rId3"/>
    <p:sldId id="272" r:id="rId4"/>
    <p:sldId id="328" r:id="rId5"/>
    <p:sldId id="264" r:id="rId6"/>
    <p:sldId id="299" r:id="rId7"/>
    <p:sldId id="266" r:id="rId8"/>
    <p:sldId id="323" r:id="rId9"/>
    <p:sldId id="267" r:id="rId10"/>
    <p:sldId id="268" r:id="rId11"/>
    <p:sldId id="269" r:id="rId12"/>
    <p:sldId id="270" r:id="rId13"/>
    <p:sldId id="298" r:id="rId14"/>
    <p:sldId id="301" r:id="rId15"/>
    <p:sldId id="324" r:id="rId16"/>
    <p:sldId id="271" r:id="rId17"/>
    <p:sldId id="330" r:id="rId18"/>
    <p:sldId id="331" r:id="rId19"/>
    <p:sldId id="276" r:id="rId20"/>
    <p:sldId id="277" r:id="rId21"/>
    <p:sldId id="325" r:id="rId22"/>
    <p:sldId id="326" r:id="rId23"/>
    <p:sldId id="327" r:id="rId24"/>
  </p:sldIdLst>
  <p:sldSz cx="12192000" cy="6858000"/>
  <p:notesSz cx="7077075" cy="9363075"/>
  <p:embeddedFontLst>
    <p:embeddedFont>
      <p:font typeface="Acumin Pro" panose="020B0604020202020204" charset="0"/>
      <p:regular r:id="rId27"/>
      <p:bold r:id="rId28"/>
      <p:italic r:id="rId29"/>
      <p:boldItalic r:id="rId30"/>
    </p:embeddedFont>
    <p:embeddedFont>
      <p:font typeface="Acumin Pro ExtraCondensed" panose="020B0604020202020204" charset="0"/>
      <p:regular r:id="rId31"/>
      <p:bold r:id="rId32"/>
      <p:italic r:id="rId33"/>
      <p:boldItalic r:id="rId34"/>
    </p:embeddedFont>
    <p:embeddedFont>
      <p:font typeface="Acumin Pro ExtraCondensed Smbd" panose="020B0604020202020204" charset="0"/>
      <p:regular r:id="rId35"/>
      <p:bold r:id="rId36"/>
      <p:italic r:id="rId37"/>
      <p:boldItalic r:id="rId38"/>
    </p:embeddedFont>
    <p:embeddedFont>
      <p:font typeface="Acumin Pro Medium" panose="020B0604020202020204" charset="0"/>
      <p:regular r:id="rId39"/>
      <p:italic r:id="rId40"/>
    </p:embeddedFont>
    <p:embeddedFont>
      <p:font typeface="Acumin Pro Semibold" panose="020B0604020202020204" charset="0"/>
      <p:regular r:id="rId41"/>
      <p:bold r:id="rId42"/>
      <p:italic r:id="rId43"/>
      <p:boldItalic r:id="rId44"/>
    </p:embeddedFont>
    <p:embeddedFont>
      <p:font typeface="Acumin Pro SemiCondensed"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United Sans Cd Md" charset="0"/>
      <p:regular r:id="rId53"/>
    </p:embeddedFont>
    <p:embeddedFont>
      <p:font typeface="United Sans Rg Md" charset="0"/>
      <p:regular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66" autoAdjust="0"/>
    <p:restoredTop sz="86501"/>
  </p:normalViewPr>
  <p:slideViewPr>
    <p:cSldViewPr snapToGrid="0" snapToObjects="1">
      <p:cViewPr varScale="1">
        <p:scale>
          <a:sx n="114" d="100"/>
          <a:sy n="114" d="100"/>
        </p:scale>
        <p:origin x="780"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69" d="100"/>
          <a:sy n="169" d="100"/>
        </p:scale>
        <p:origin x="403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E7D61072-73DA-A04B-8A41-67DE4C728D5B}" type="datetimeFigureOut">
              <a:rPr lang="en-US" smtClean="0"/>
              <a:t>12/14/2020</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5C265683-8446-064B-AD30-47BA72480F7C}" type="datetimeFigureOut">
              <a:rPr lang="en-US" smtClean="0"/>
              <a:t>12/14/2020</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378508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11</a:t>
            </a:fld>
            <a:endParaRPr lang="en-US"/>
          </a:p>
        </p:txBody>
      </p:sp>
    </p:spTree>
    <p:extLst>
      <p:ext uri="{BB962C8B-B14F-4D97-AF65-F5344CB8AC3E}">
        <p14:creationId xmlns:p14="http://schemas.microsoft.com/office/powerpoint/2010/main" val="3784484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12</a:t>
            </a:fld>
            <a:endParaRPr lang="en-US"/>
          </a:p>
        </p:txBody>
      </p:sp>
    </p:spTree>
    <p:extLst>
      <p:ext uri="{BB962C8B-B14F-4D97-AF65-F5344CB8AC3E}">
        <p14:creationId xmlns:p14="http://schemas.microsoft.com/office/powerpoint/2010/main" val="1280219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13</a:t>
            </a:fld>
            <a:endParaRPr lang="en-US"/>
          </a:p>
        </p:txBody>
      </p:sp>
    </p:spTree>
    <p:extLst>
      <p:ext uri="{BB962C8B-B14F-4D97-AF65-F5344CB8AC3E}">
        <p14:creationId xmlns:p14="http://schemas.microsoft.com/office/powerpoint/2010/main" val="119648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14</a:t>
            </a:fld>
            <a:endParaRPr lang="en-US"/>
          </a:p>
        </p:txBody>
      </p:sp>
    </p:spTree>
    <p:extLst>
      <p:ext uri="{BB962C8B-B14F-4D97-AF65-F5344CB8AC3E}">
        <p14:creationId xmlns:p14="http://schemas.microsoft.com/office/powerpoint/2010/main" val="954213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15</a:t>
            </a:fld>
            <a:endParaRPr lang="en-US"/>
          </a:p>
        </p:txBody>
      </p:sp>
    </p:spTree>
    <p:extLst>
      <p:ext uri="{BB962C8B-B14F-4D97-AF65-F5344CB8AC3E}">
        <p14:creationId xmlns:p14="http://schemas.microsoft.com/office/powerpoint/2010/main" val="2278341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16</a:t>
            </a:fld>
            <a:endParaRPr lang="en-US"/>
          </a:p>
        </p:txBody>
      </p:sp>
    </p:spTree>
    <p:extLst>
      <p:ext uri="{BB962C8B-B14F-4D97-AF65-F5344CB8AC3E}">
        <p14:creationId xmlns:p14="http://schemas.microsoft.com/office/powerpoint/2010/main" val="4250007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18</a:t>
            </a:fld>
            <a:endParaRPr lang="en-US"/>
          </a:p>
        </p:txBody>
      </p:sp>
    </p:spTree>
    <p:extLst>
      <p:ext uri="{BB962C8B-B14F-4D97-AF65-F5344CB8AC3E}">
        <p14:creationId xmlns:p14="http://schemas.microsoft.com/office/powerpoint/2010/main" val="439212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19</a:t>
            </a:fld>
            <a:endParaRPr lang="en-US"/>
          </a:p>
        </p:txBody>
      </p:sp>
    </p:spTree>
    <p:extLst>
      <p:ext uri="{BB962C8B-B14F-4D97-AF65-F5344CB8AC3E}">
        <p14:creationId xmlns:p14="http://schemas.microsoft.com/office/powerpoint/2010/main" val="182220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20</a:t>
            </a:fld>
            <a:endParaRPr lang="en-US"/>
          </a:p>
        </p:txBody>
      </p:sp>
    </p:spTree>
    <p:extLst>
      <p:ext uri="{BB962C8B-B14F-4D97-AF65-F5344CB8AC3E}">
        <p14:creationId xmlns:p14="http://schemas.microsoft.com/office/powerpoint/2010/main" val="49576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21</a:t>
            </a:fld>
            <a:endParaRPr lang="en-US"/>
          </a:p>
        </p:txBody>
      </p:sp>
    </p:spTree>
    <p:extLst>
      <p:ext uri="{BB962C8B-B14F-4D97-AF65-F5344CB8AC3E}">
        <p14:creationId xmlns:p14="http://schemas.microsoft.com/office/powerpoint/2010/main" val="1015421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225081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3</a:t>
            </a:fld>
            <a:endParaRPr lang="en-US"/>
          </a:p>
        </p:txBody>
      </p:sp>
    </p:spTree>
    <p:extLst>
      <p:ext uri="{BB962C8B-B14F-4D97-AF65-F5344CB8AC3E}">
        <p14:creationId xmlns:p14="http://schemas.microsoft.com/office/powerpoint/2010/main" val="76581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5</a:t>
            </a:fld>
            <a:endParaRPr lang="en-US"/>
          </a:p>
        </p:txBody>
      </p:sp>
    </p:spTree>
    <p:extLst>
      <p:ext uri="{BB962C8B-B14F-4D97-AF65-F5344CB8AC3E}">
        <p14:creationId xmlns:p14="http://schemas.microsoft.com/office/powerpoint/2010/main" val="359734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6</a:t>
            </a:fld>
            <a:endParaRPr lang="en-US"/>
          </a:p>
        </p:txBody>
      </p:sp>
    </p:spTree>
    <p:extLst>
      <p:ext uri="{BB962C8B-B14F-4D97-AF65-F5344CB8AC3E}">
        <p14:creationId xmlns:p14="http://schemas.microsoft.com/office/powerpoint/2010/main" val="277201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7</a:t>
            </a:fld>
            <a:endParaRPr lang="en-US"/>
          </a:p>
        </p:txBody>
      </p:sp>
    </p:spTree>
    <p:extLst>
      <p:ext uri="{BB962C8B-B14F-4D97-AF65-F5344CB8AC3E}">
        <p14:creationId xmlns:p14="http://schemas.microsoft.com/office/powerpoint/2010/main" val="197606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8</a:t>
            </a:fld>
            <a:endParaRPr lang="en-US"/>
          </a:p>
        </p:txBody>
      </p:sp>
    </p:spTree>
    <p:extLst>
      <p:ext uri="{BB962C8B-B14F-4D97-AF65-F5344CB8AC3E}">
        <p14:creationId xmlns:p14="http://schemas.microsoft.com/office/powerpoint/2010/main" val="2054410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9</a:t>
            </a:fld>
            <a:endParaRPr lang="en-US"/>
          </a:p>
        </p:txBody>
      </p:sp>
    </p:spTree>
    <p:extLst>
      <p:ext uri="{BB962C8B-B14F-4D97-AF65-F5344CB8AC3E}">
        <p14:creationId xmlns:p14="http://schemas.microsoft.com/office/powerpoint/2010/main" val="211910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C63BD6-9A76-3E42-9DF3-1D28BC75B5C8}" type="slidenum">
              <a:rPr lang="en-US" smtClean="0"/>
              <a:t>10</a:t>
            </a:fld>
            <a:endParaRPr lang="en-US"/>
          </a:p>
        </p:txBody>
      </p:sp>
    </p:spTree>
    <p:extLst>
      <p:ext uri="{BB962C8B-B14F-4D97-AF65-F5344CB8AC3E}">
        <p14:creationId xmlns:p14="http://schemas.microsoft.com/office/powerpoint/2010/main" val="3255302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12/14/2020</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12/14/2020</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0" name="Picture 9">
            <a:extLst>
              <a:ext uri="{FF2B5EF4-FFF2-40B4-BE49-F238E27FC236}">
                <a16:creationId xmlns:a16="http://schemas.microsoft.com/office/drawing/2014/main" id="{2A3FDB79-BD41-4A15-BE6A-03D41C1F779E}"/>
              </a:ext>
            </a:extLst>
          </p:cNvPr>
          <p:cNvPicPr>
            <a:picLocks noChangeAspect="1"/>
          </p:cNvPicPr>
          <p:nvPr userDrawn="1"/>
        </p:nvPicPr>
        <p:blipFill>
          <a:blip r:embed="rId3"/>
          <a:stretch>
            <a:fillRect/>
          </a:stretch>
        </p:blipFill>
        <p:spPr>
          <a:xfrm>
            <a:off x="1080326" y="5972891"/>
            <a:ext cx="4324206" cy="460859"/>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12/14/2020</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12/14/2020</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12/14/2020</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g Md" pitchFamily="50" charset="0"/>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12/14/2020</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1" name="Picture 10">
            <a:extLst>
              <a:ext uri="{FF2B5EF4-FFF2-40B4-BE49-F238E27FC236}">
                <a16:creationId xmlns:a16="http://schemas.microsoft.com/office/drawing/2014/main" id="{9F15B570-65E1-4944-AF8B-FE4B768101AD}"/>
              </a:ext>
            </a:extLst>
          </p:cNvPr>
          <p:cNvPicPr>
            <a:picLocks noChangeAspect="1"/>
          </p:cNvPicPr>
          <p:nvPr userDrawn="1"/>
        </p:nvPicPr>
        <p:blipFill>
          <a:blip r:embed="rId3"/>
          <a:stretch>
            <a:fillRect/>
          </a:stretch>
        </p:blipFill>
        <p:spPr>
          <a:xfrm>
            <a:off x="1080326" y="5972891"/>
            <a:ext cx="4324206" cy="460859"/>
          </a:xfrm>
          <a:prstGeom prst="rect">
            <a:avLst/>
          </a:prstGeom>
        </p:spPr>
      </p:pic>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12/14/2020</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9" name="Picture 8">
            <a:extLst>
              <a:ext uri="{FF2B5EF4-FFF2-40B4-BE49-F238E27FC236}">
                <a16:creationId xmlns:a16="http://schemas.microsoft.com/office/drawing/2014/main" id="{173AC281-6040-4E3A-AD8F-3086AD461573}"/>
              </a:ext>
            </a:extLst>
          </p:cNvPr>
          <p:cNvPicPr>
            <a:picLocks noChangeAspect="1"/>
          </p:cNvPicPr>
          <p:nvPr userDrawn="1"/>
        </p:nvPicPr>
        <p:blipFill>
          <a:blip r:embed="rId3"/>
          <a:stretch>
            <a:fillRect/>
          </a:stretch>
        </p:blipFill>
        <p:spPr>
          <a:xfrm>
            <a:off x="1080326" y="5972891"/>
            <a:ext cx="4324206" cy="460859"/>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12/14/2020</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5D2B622-EA58-4161-889E-D010A4A9072E}"/>
              </a:ext>
            </a:extLst>
          </p:cNvPr>
          <p:cNvPicPr>
            <a:picLocks noChangeAspect="1"/>
          </p:cNvPicPr>
          <p:nvPr userDrawn="1"/>
        </p:nvPicPr>
        <p:blipFill>
          <a:blip r:embed="rId9"/>
          <a:stretch>
            <a:fillRect/>
          </a:stretch>
        </p:blipFill>
        <p:spPr>
          <a:xfrm>
            <a:off x="1080326" y="5972891"/>
            <a:ext cx="4324206" cy="460859"/>
          </a:xfrm>
          <a:prstGeom prst="rect">
            <a:avLst/>
          </a:prstGeom>
        </p:spPr>
      </p:pic>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C6DAED2-C73D-2443-84E6-FD89A1066655}"/>
              </a:ext>
            </a:extLst>
          </p:cNvPr>
          <p:cNvSpPr>
            <a:spLocks noGrp="1"/>
          </p:cNvSpPr>
          <p:nvPr>
            <p:ph type="ctrTitle"/>
          </p:nvPr>
        </p:nvSpPr>
        <p:spPr>
          <a:xfrm>
            <a:off x="1278866" y="858493"/>
            <a:ext cx="7911945" cy="2230162"/>
          </a:xfrm>
        </p:spPr>
        <p:txBody>
          <a:bodyPr/>
          <a:lstStyle/>
          <a:p>
            <a:r>
              <a:rPr lang="en-US" dirty="0"/>
              <a:t>Driving Toward the Next Normal:  Swimming with Black Swans</a:t>
            </a:r>
          </a:p>
        </p:txBody>
      </p:sp>
      <p:sp>
        <p:nvSpPr>
          <p:cNvPr id="3" name="Subtitle">
            <a:extLst>
              <a:ext uri="{FF2B5EF4-FFF2-40B4-BE49-F238E27FC236}">
                <a16:creationId xmlns:a16="http://schemas.microsoft.com/office/drawing/2014/main" id="{4021E30B-3F73-3D4B-B22E-DFCD13F0982C}"/>
              </a:ext>
            </a:extLst>
          </p:cNvPr>
          <p:cNvSpPr>
            <a:spLocks noGrp="1"/>
          </p:cNvSpPr>
          <p:nvPr>
            <p:ph type="subTitle" idx="1"/>
          </p:nvPr>
        </p:nvSpPr>
        <p:spPr>
          <a:xfrm>
            <a:off x="1950624" y="3990085"/>
            <a:ext cx="7096269" cy="805349"/>
          </a:xfrm>
        </p:spPr>
        <p:txBody>
          <a:bodyPr/>
          <a:lstStyle/>
          <a:p>
            <a:r>
              <a:rPr lang="en-US" dirty="0"/>
              <a:t>Dr. Allan Gray, Executive Director</a:t>
            </a:r>
          </a:p>
          <a:p>
            <a:r>
              <a:rPr lang="en-US" dirty="0"/>
              <a:t>Center for Food and Agricultural Business</a:t>
            </a:r>
          </a:p>
        </p:txBody>
      </p:sp>
      <p:sp>
        <p:nvSpPr>
          <p:cNvPr id="4" name="Date">
            <a:extLst>
              <a:ext uri="{FF2B5EF4-FFF2-40B4-BE49-F238E27FC236}">
                <a16:creationId xmlns:a16="http://schemas.microsoft.com/office/drawing/2014/main" id="{4EEC893F-2E6E-8648-8011-345CAE3441CC}"/>
              </a:ext>
            </a:extLst>
          </p:cNvPr>
          <p:cNvSpPr>
            <a:spLocks noGrp="1"/>
          </p:cNvSpPr>
          <p:nvPr>
            <p:ph type="dt" sz="half" idx="10"/>
          </p:nvPr>
        </p:nvSpPr>
        <p:spPr/>
        <p:txBody>
          <a:bodyPr/>
          <a:lstStyle/>
          <a:p>
            <a:fld id="{049DC8E1-D369-0F48-9062-BB068AFD07CE}" type="datetime1">
              <a:rPr lang="en-US" smtClean="0"/>
              <a:pPr/>
              <a:t>12/14/2020</a:t>
            </a:fld>
            <a:endParaRPr lang="en-US" dirty="0"/>
          </a:p>
        </p:txBody>
      </p:sp>
      <p:sp>
        <p:nvSpPr>
          <p:cNvPr id="5" name="Slide Number">
            <a:extLst>
              <a:ext uri="{FF2B5EF4-FFF2-40B4-BE49-F238E27FC236}">
                <a16:creationId xmlns:a16="http://schemas.microsoft.com/office/drawing/2014/main" id="{BC6C36F4-D49A-904E-968D-C3A9784ABFE4}"/>
              </a:ext>
            </a:extLst>
          </p:cNvPr>
          <p:cNvSpPr>
            <a:spLocks noGrp="1"/>
          </p:cNvSpPr>
          <p:nvPr>
            <p:ph type="sldNum" sz="quarter" idx="12"/>
          </p:nvPr>
        </p:nvSpPr>
        <p:spPr>
          <a:xfrm>
            <a:off x="11213873" y="6181281"/>
            <a:ext cx="487680" cy="365760"/>
          </a:xfrm>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94209" y="1197737"/>
            <a:ext cx="10980334" cy="4597756"/>
          </a:xfrm>
        </p:spPr>
        <p:txBody>
          <a:bodyPr>
            <a:normAutofit/>
          </a:bodyPr>
          <a:lstStyle/>
          <a:p>
            <a:pPr marL="457200" indent="-457200">
              <a:buFont typeface="+mj-lt"/>
              <a:buAutoNum type="arabicPeriod" startAt="4"/>
            </a:pPr>
            <a:r>
              <a:rPr lang="en-US" sz="2400" b="1" dirty="0">
                <a:latin typeface="+mn-lt"/>
              </a:rPr>
              <a:t>More government intervention in the economy:</a:t>
            </a:r>
          </a:p>
          <a:p>
            <a:pPr lvl="1"/>
            <a:r>
              <a:rPr lang="en-US" sz="1800" dirty="0"/>
              <a:t>During times of great crisis citizens have proved willing to accept greater government control of the economy;</a:t>
            </a:r>
          </a:p>
          <a:p>
            <a:pPr lvl="1"/>
            <a:r>
              <a:rPr lang="en-US" sz="1800" dirty="0"/>
              <a:t>As of April 10, governments across the globe had announced stimulus plans amounting to $10.6 trillion, the equivalent of eight Marshall Plans. </a:t>
            </a:r>
          </a:p>
          <a:p>
            <a:pPr lvl="1"/>
            <a:r>
              <a:rPr lang="en-US" sz="1800" dirty="0"/>
              <a:t>As interventions are more common, the implications for the role of the state will materially affect the way business is conducted; </a:t>
            </a:r>
          </a:p>
          <a:p>
            <a:pPr lvl="1"/>
            <a:endParaRPr lang="en-US" sz="18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10</a:t>
            </a:fld>
            <a:endParaRPr lang="en-US" dirty="0"/>
          </a:p>
        </p:txBody>
      </p:sp>
      <p:pic>
        <p:nvPicPr>
          <p:cNvPr id="3" name="Picture 2">
            <a:extLst>
              <a:ext uri="{FF2B5EF4-FFF2-40B4-BE49-F238E27FC236}">
                <a16:creationId xmlns:a16="http://schemas.microsoft.com/office/drawing/2014/main" id="{03398933-5F08-A943-9352-0282AABE79F8}"/>
              </a:ext>
            </a:extLst>
          </p:cNvPr>
          <p:cNvPicPr>
            <a:picLocks noChangeAspect="1"/>
          </p:cNvPicPr>
          <p:nvPr/>
        </p:nvPicPr>
        <p:blipFill>
          <a:blip r:embed="rId3"/>
          <a:stretch>
            <a:fillRect/>
          </a:stretch>
        </p:blipFill>
        <p:spPr>
          <a:xfrm>
            <a:off x="5660708" y="3786996"/>
            <a:ext cx="5556250" cy="2008497"/>
          </a:xfrm>
          <a:prstGeom prst="rect">
            <a:avLst/>
          </a:prstGeom>
        </p:spPr>
      </p:pic>
      <p:pic>
        <p:nvPicPr>
          <p:cNvPr id="7" name="Picture 6"/>
          <p:cNvPicPr>
            <a:picLocks noChangeAspect="1"/>
          </p:cNvPicPr>
          <p:nvPr/>
        </p:nvPicPr>
        <p:blipFill>
          <a:blip r:embed="rId4"/>
          <a:stretch>
            <a:fillRect/>
          </a:stretch>
        </p:blipFill>
        <p:spPr>
          <a:xfrm>
            <a:off x="785003" y="3662779"/>
            <a:ext cx="4563373" cy="2211810"/>
          </a:xfrm>
          <a:prstGeom prst="rect">
            <a:avLst/>
          </a:prstGeom>
        </p:spPr>
      </p:pic>
    </p:spTree>
    <p:extLst>
      <p:ext uri="{BB962C8B-B14F-4D97-AF65-F5344CB8AC3E}">
        <p14:creationId xmlns:p14="http://schemas.microsoft.com/office/powerpoint/2010/main" val="528530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9C41A-A264-A747-A75C-521E035C34E1}"/>
              </a:ext>
            </a:extLst>
          </p:cNvPr>
          <p:cNvPicPr>
            <a:picLocks noChangeAspect="1"/>
          </p:cNvPicPr>
          <p:nvPr/>
        </p:nvPicPr>
        <p:blipFill rotWithShape="1">
          <a:blip r:embed="rId3"/>
          <a:srcRect l="13196" r="15576"/>
          <a:stretch/>
        </p:blipFill>
        <p:spPr>
          <a:xfrm>
            <a:off x="8807570" y="955123"/>
            <a:ext cx="2642394" cy="2687114"/>
          </a:xfrm>
          <a:prstGeom prst="rect">
            <a:avLst/>
          </a:prstGeom>
        </p:spPr>
      </p:pic>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258792" y="1197737"/>
            <a:ext cx="7456457" cy="4597756"/>
          </a:xfrm>
        </p:spPr>
        <p:txBody>
          <a:bodyPr>
            <a:normAutofit/>
          </a:bodyPr>
          <a:lstStyle/>
          <a:p>
            <a:pPr marL="457200" indent="-457200">
              <a:buFont typeface="+mj-lt"/>
              <a:buAutoNum type="arabicPeriod" startAt="5"/>
            </a:pPr>
            <a:r>
              <a:rPr lang="en-US" sz="2200" b="1" dirty="0">
                <a:latin typeface="+mn-lt"/>
              </a:rPr>
              <a:t>The triple bottom-line:</a:t>
            </a:r>
          </a:p>
          <a:p>
            <a:pPr marL="457200" indent="-457200">
              <a:buFont typeface="+mj-lt"/>
              <a:buAutoNum type="arabicPeriod" startAt="5"/>
            </a:pPr>
            <a:endParaRPr lang="en-US" sz="2000" b="1" dirty="0">
              <a:latin typeface="+mn-lt"/>
            </a:endParaRPr>
          </a:p>
          <a:p>
            <a:pPr lvl="1"/>
            <a:r>
              <a:rPr lang="en-US" sz="2000" dirty="0"/>
              <a:t>Even before the coronavirus, there was a growing sense that shareholder value should not be the only corporate value;</a:t>
            </a:r>
          </a:p>
          <a:p>
            <a:pPr lvl="1"/>
            <a:r>
              <a:rPr lang="en-US" sz="2000" dirty="0"/>
              <a:t>With many businesses likely to be operating to some extent with public money, the scrutiny will intensify;</a:t>
            </a:r>
          </a:p>
          <a:p>
            <a:pPr lvl="1"/>
            <a:r>
              <a:rPr lang="en-US" sz="2000" dirty="0"/>
              <a:t>More expectations: social features, environmental stewardship, labor relations and financial responsibility and accountability;</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11</a:t>
            </a:fld>
            <a:endParaRPr lang="en-US" dirty="0"/>
          </a:p>
        </p:txBody>
      </p:sp>
      <p:pic>
        <p:nvPicPr>
          <p:cNvPr id="10" name="Picture 9"/>
          <p:cNvPicPr>
            <a:picLocks noChangeAspect="1"/>
          </p:cNvPicPr>
          <p:nvPr/>
        </p:nvPicPr>
        <p:blipFill>
          <a:blip r:embed="rId4"/>
          <a:stretch>
            <a:fillRect/>
          </a:stretch>
        </p:blipFill>
        <p:spPr>
          <a:xfrm>
            <a:off x="7867291" y="3731530"/>
            <a:ext cx="3743864" cy="2250820"/>
          </a:xfrm>
          <a:prstGeom prst="rect">
            <a:avLst/>
          </a:prstGeom>
        </p:spPr>
      </p:pic>
    </p:spTree>
    <p:extLst>
      <p:ext uri="{BB962C8B-B14F-4D97-AF65-F5344CB8AC3E}">
        <p14:creationId xmlns:p14="http://schemas.microsoft.com/office/powerpoint/2010/main" val="518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99491" y="1197737"/>
            <a:ext cx="5614826" cy="4597756"/>
          </a:xfrm>
        </p:spPr>
        <p:txBody>
          <a:bodyPr>
            <a:noAutofit/>
          </a:bodyPr>
          <a:lstStyle/>
          <a:p>
            <a:pPr marL="457200" indent="-457200">
              <a:buFont typeface="+mj-lt"/>
              <a:buAutoNum type="arabicPeriod" startAt="6"/>
            </a:pPr>
            <a:r>
              <a:rPr lang="en-US" sz="2400" b="1" dirty="0">
                <a:latin typeface="+mn-lt"/>
              </a:rPr>
              <a:t>Industry Structure Shifts:</a:t>
            </a:r>
          </a:p>
          <a:p>
            <a:pPr lvl="1"/>
            <a:r>
              <a:rPr lang="en-US" sz="2000" dirty="0"/>
              <a:t>Shutdown and stay-at-home orders resulted in a significant reduction in demand for food eaten away from home settings;</a:t>
            </a:r>
          </a:p>
          <a:p>
            <a:pPr lvl="1"/>
            <a:r>
              <a:rPr lang="en-US" sz="2000" dirty="0"/>
              <a:t>In mid to late March 2020, sales in grocery outlets increased 90% relative to the year prior;</a:t>
            </a:r>
          </a:p>
          <a:p>
            <a:pPr lvl="1"/>
            <a:r>
              <a:rPr lang="en-US" sz="2000" dirty="0"/>
              <a:t>Increased health awareness and a corresponding desire to live more healthily could bring lasting change to where, how, and what people eat;</a:t>
            </a:r>
          </a:p>
          <a:p>
            <a:pPr lvl="1"/>
            <a:endParaRPr lang="en-US" sz="20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12</a:t>
            </a:fld>
            <a:endParaRPr lang="en-US" dirty="0"/>
          </a:p>
        </p:txBody>
      </p:sp>
      <p:pic>
        <p:nvPicPr>
          <p:cNvPr id="3" name="Picture 2"/>
          <p:cNvPicPr>
            <a:picLocks noChangeAspect="1"/>
          </p:cNvPicPr>
          <p:nvPr/>
        </p:nvPicPr>
        <p:blipFill>
          <a:blip r:embed="rId3"/>
          <a:stretch>
            <a:fillRect/>
          </a:stretch>
        </p:blipFill>
        <p:spPr>
          <a:xfrm>
            <a:off x="6012695" y="1545868"/>
            <a:ext cx="6067935" cy="4097215"/>
          </a:xfrm>
          <a:prstGeom prst="rect">
            <a:avLst/>
          </a:prstGeom>
        </p:spPr>
      </p:pic>
    </p:spTree>
    <p:extLst>
      <p:ext uri="{BB962C8B-B14F-4D97-AF65-F5344CB8AC3E}">
        <p14:creationId xmlns:p14="http://schemas.microsoft.com/office/powerpoint/2010/main" val="33666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226577" y="1197737"/>
            <a:ext cx="7671553" cy="4597756"/>
          </a:xfrm>
        </p:spPr>
        <p:txBody>
          <a:bodyPr>
            <a:noAutofit/>
          </a:bodyPr>
          <a:lstStyle/>
          <a:p>
            <a:pPr marL="457200" indent="-457200">
              <a:buFont typeface="+mj-lt"/>
              <a:buAutoNum type="arabicPeriod" startAt="6"/>
            </a:pPr>
            <a:r>
              <a:rPr lang="en-US" sz="2000" b="1" dirty="0">
                <a:latin typeface="+mn-lt"/>
              </a:rPr>
              <a:t>Industry Structure Shifts</a:t>
            </a:r>
          </a:p>
          <a:p>
            <a:pPr marL="457200" indent="-457200">
              <a:buFont typeface="+mj-lt"/>
              <a:buAutoNum type="arabicPeriod" startAt="6"/>
            </a:pPr>
            <a:endParaRPr lang="en-US" sz="2000" b="1" dirty="0">
              <a:latin typeface="+mn-lt"/>
            </a:endParaRPr>
          </a:p>
          <a:p>
            <a:r>
              <a:rPr lang="en-US" sz="2000" dirty="0"/>
              <a:t>The US meat industry example:</a:t>
            </a:r>
          </a:p>
          <a:p>
            <a:pPr lvl="1"/>
            <a:r>
              <a:rPr lang="en-US" sz="1800" dirty="0"/>
              <a:t>The ability to harvest animals was constrained while the farm level produced record large volumes; the industry had a “surplus” of livestock and yet a “shortage” of meat for consumers;</a:t>
            </a:r>
          </a:p>
          <a:p>
            <a:pPr lvl="1"/>
            <a:r>
              <a:rPr lang="en-US" sz="1800" dirty="0"/>
              <a:t>Livestock prices plummeted, while retail and food service channels experienced reduced meat availability and a mix of higher prices, altered product offerings, and rationing of purchases;</a:t>
            </a:r>
          </a:p>
          <a:p>
            <a:pPr lvl="1"/>
            <a:r>
              <a:rPr lang="en-US" sz="1800" dirty="0"/>
              <a:t>Highlighted vulnerability where labor is most involved; </a:t>
            </a:r>
            <a:r>
              <a:rPr lang="en-US" sz="1800" dirty="0" err="1"/>
              <a:t>desipite</a:t>
            </a:r>
            <a:r>
              <a:rPr lang="en-US" sz="1800" dirty="0"/>
              <a:t> mass layoffs in several industries, the meat processing sector faced critical workforce shortages;</a:t>
            </a:r>
          </a:p>
          <a:p>
            <a:pPr lvl="1"/>
            <a:r>
              <a:rPr lang="en-US" sz="1800" dirty="0"/>
              <a:t>Expected Results: chain structural changes, increased automation, additional storage capacity, etc.</a:t>
            </a:r>
          </a:p>
          <a:p>
            <a:pPr lvl="1"/>
            <a:endParaRPr lang="en-US" sz="1800" dirty="0"/>
          </a:p>
          <a:p>
            <a:pPr lvl="1"/>
            <a:endParaRPr lang="en-US" sz="18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13</a:t>
            </a:fld>
            <a:endParaRPr lang="en-US" dirty="0"/>
          </a:p>
        </p:txBody>
      </p:sp>
      <p:pic>
        <p:nvPicPr>
          <p:cNvPr id="10" name="Picture 9" descr="A screenshot of a social media post&#10;&#10;Description automatically generated">
            <a:extLst>
              <a:ext uri="{FF2B5EF4-FFF2-40B4-BE49-F238E27FC236}">
                <a16:creationId xmlns:a16="http://schemas.microsoft.com/office/drawing/2014/main" id="{F6758221-DFCD-404D-8D1D-92D4063A0C6C}"/>
              </a:ext>
            </a:extLst>
          </p:cNvPr>
          <p:cNvPicPr>
            <a:picLocks noChangeAspect="1"/>
          </p:cNvPicPr>
          <p:nvPr/>
        </p:nvPicPr>
        <p:blipFill>
          <a:blip r:embed="rId3"/>
          <a:stretch>
            <a:fillRect/>
          </a:stretch>
        </p:blipFill>
        <p:spPr>
          <a:xfrm>
            <a:off x="8036436" y="955122"/>
            <a:ext cx="3868366" cy="5103812"/>
          </a:xfrm>
          <a:prstGeom prst="rect">
            <a:avLst/>
          </a:prstGeom>
        </p:spPr>
      </p:pic>
    </p:spTree>
    <p:extLst>
      <p:ext uri="{BB962C8B-B14F-4D97-AF65-F5344CB8AC3E}">
        <p14:creationId xmlns:p14="http://schemas.microsoft.com/office/powerpoint/2010/main" val="22698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445062" y="1197737"/>
            <a:ext cx="7350198" cy="4597756"/>
          </a:xfrm>
        </p:spPr>
        <p:txBody>
          <a:bodyPr>
            <a:noAutofit/>
          </a:bodyPr>
          <a:lstStyle/>
          <a:p>
            <a:pPr marL="0" indent="0">
              <a:buNone/>
            </a:pPr>
            <a:r>
              <a:rPr lang="en-US" sz="2000" b="1" dirty="0"/>
              <a:t>7. Structural Employment Shifts</a:t>
            </a:r>
            <a:r>
              <a:rPr lang="en-US" sz="2400" b="1" dirty="0">
                <a:latin typeface="+mn-lt"/>
              </a:rPr>
              <a:t>:</a:t>
            </a:r>
          </a:p>
          <a:p>
            <a:pPr marL="0" indent="0">
              <a:buNone/>
            </a:pPr>
            <a:endParaRPr lang="en-US" sz="2400" b="1" dirty="0">
              <a:latin typeface="+mn-lt"/>
            </a:endParaRPr>
          </a:p>
          <a:p>
            <a:pPr lvl="1"/>
            <a:r>
              <a:rPr lang="en-US" sz="2000" dirty="0"/>
              <a:t>COVID-19 has forced businesses to close and unemployment to rise exponentially. It remains to be seen if the pandemic leads a permanent change;</a:t>
            </a:r>
          </a:p>
          <a:p>
            <a:pPr lvl="1"/>
            <a:r>
              <a:rPr lang="en-US" sz="2000" dirty="0"/>
              <a:t>The risks it poses has led to a large increase in the generosity of the welfare state;</a:t>
            </a:r>
          </a:p>
          <a:p>
            <a:pPr lvl="1"/>
            <a:r>
              <a:rPr lang="en-US" sz="2000" dirty="0"/>
              <a:t>High offer of workers may lower the overall wages average;</a:t>
            </a:r>
          </a:p>
          <a:p>
            <a:pPr lvl="1"/>
            <a:r>
              <a:rPr lang="en-US" sz="2000" dirty="0"/>
              <a:t>Unemployment seems to be especially problematic for lower educated workers.</a:t>
            </a:r>
          </a:p>
          <a:p>
            <a:pPr lvl="1"/>
            <a:endParaRPr lang="en-US" sz="2000" dirty="0"/>
          </a:p>
          <a:p>
            <a:pPr lvl="1"/>
            <a:endParaRPr lang="en-US" sz="20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14</a:t>
            </a:fld>
            <a:endParaRPr lang="en-US" dirty="0"/>
          </a:p>
        </p:txBody>
      </p:sp>
      <p:pic>
        <p:nvPicPr>
          <p:cNvPr id="3" name="Picture 2">
            <a:extLst>
              <a:ext uri="{FF2B5EF4-FFF2-40B4-BE49-F238E27FC236}">
                <a16:creationId xmlns:a16="http://schemas.microsoft.com/office/drawing/2014/main" id="{85B40B64-BB52-B54B-9617-C3D88F4BBDEF}"/>
              </a:ext>
            </a:extLst>
          </p:cNvPr>
          <p:cNvPicPr>
            <a:picLocks noChangeAspect="1"/>
          </p:cNvPicPr>
          <p:nvPr/>
        </p:nvPicPr>
        <p:blipFill>
          <a:blip r:embed="rId3"/>
          <a:stretch>
            <a:fillRect/>
          </a:stretch>
        </p:blipFill>
        <p:spPr>
          <a:xfrm>
            <a:off x="8245462" y="1197737"/>
            <a:ext cx="3347461" cy="2182544"/>
          </a:xfrm>
          <a:prstGeom prst="rect">
            <a:avLst/>
          </a:prstGeom>
        </p:spPr>
      </p:pic>
      <p:pic>
        <p:nvPicPr>
          <p:cNvPr id="7" name="Picture 6"/>
          <p:cNvPicPr>
            <a:picLocks noChangeAspect="1"/>
          </p:cNvPicPr>
          <p:nvPr/>
        </p:nvPicPr>
        <p:blipFill rotWithShape="1">
          <a:blip r:embed="rId4"/>
          <a:srcRect t="21248"/>
          <a:stretch/>
        </p:blipFill>
        <p:spPr>
          <a:xfrm>
            <a:off x="8148805" y="3622896"/>
            <a:ext cx="3444118" cy="2558385"/>
          </a:xfrm>
          <a:prstGeom prst="rect">
            <a:avLst/>
          </a:prstGeom>
        </p:spPr>
      </p:pic>
    </p:spTree>
    <p:extLst>
      <p:ext uri="{BB962C8B-B14F-4D97-AF65-F5344CB8AC3E}">
        <p14:creationId xmlns:p14="http://schemas.microsoft.com/office/powerpoint/2010/main" val="1333731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043552" y="1197737"/>
            <a:ext cx="5408763" cy="4597756"/>
          </a:xfrm>
        </p:spPr>
        <p:txBody>
          <a:bodyPr>
            <a:normAutofit/>
          </a:bodyPr>
          <a:lstStyle/>
          <a:p>
            <a:pPr marL="0" indent="0">
              <a:buNone/>
            </a:pPr>
            <a:r>
              <a:rPr lang="en-US" sz="2000" b="1" dirty="0"/>
              <a:t>7. Structural Employment Shifts</a:t>
            </a:r>
            <a:r>
              <a:rPr lang="en-US" sz="2400" b="1" dirty="0">
                <a:latin typeface="+mn-lt"/>
              </a:rPr>
              <a:t>:</a:t>
            </a:r>
          </a:p>
          <a:p>
            <a:pPr lvl="1"/>
            <a:endParaRPr lang="en-US" sz="2000" dirty="0"/>
          </a:p>
          <a:p>
            <a:pPr lvl="1"/>
            <a:endParaRPr lang="en-US" sz="20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15</a:t>
            </a:fld>
            <a:endParaRPr lang="en-US" dirty="0"/>
          </a:p>
        </p:txBody>
      </p:sp>
      <p:pic>
        <p:nvPicPr>
          <p:cNvPr id="8" name="Picture 7" descr="A close up of a map&#10;&#10;Description automatically generated">
            <a:extLst>
              <a:ext uri="{FF2B5EF4-FFF2-40B4-BE49-F238E27FC236}">
                <a16:creationId xmlns:a16="http://schemas.microsoft.com/office/drawing/2014/main" id="{BA41F5E6-2CE8-BB42-89DB-7E0B3DC68E7D}"/>
              </a:ext>
            </a:extLst>
          </p:cNvPr>
          <p:cNvPicPr>
            <a:picLocks noChangeAspect="1"/>
          </p:cNvPicPr>
          <p:nvPr/>
        </p:nvPicPr>
        <p:blipFill>
          <a:blip r:embed="rId3"/>
          <a:stretch>
            <a:fillRect/>
          </a:stretch>
        </p:blipFill>
        <p:spPr>
          <a:xfrm>
            <a:off x="707366" y="1656272"/>
            <a:ext cx="10644996" cy="4071767"/>
          </a:xfrm>
          <a:prstGeom prst="rect">
            <a:avLst/>
          </a:prstGeom>
        </p:spPr>
      </p:pic>
    </p:spTree>
    <p:extLst>
      <p:ext uri="{BB962C8B-B14F-4D97-AF65-F5344CB8AC3E}">
        <p14:creationId xmlns:p14="http://schemas.microsoft.com/office/powerpoint/2010/main" val="814357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258946" y="1197737"/>
            <a:ext cx="6193370" cy="4597756"/>
          </a:xfrm>
        </p:spPr>
        <p:txBody>
          <a:bodyPr>
            <a:normAutofit/>
          </a:bodyPr>
          <a:lstStyle/>
          <a:p>
            <a:pPr marL="0" indent="0">
              <a:buNone/>
            </a:pPr>
            <a:r>
              <a:rPr lang="en-US" sz="2000" b="1" dirty="0"/>
              <a:t>8. Finding the silver linings</a:t>
            </a:r>
            <a:r>
              <a:rPr lang="en-US" sz="2400" b="1" dirty="0">
                <a:latin typeface="+mn-lt"/>
              </a:rPr>
              <a:t>:</a:t>
            </a:r>
          </a:p>
          <a:p>
            <a:pPr marL="457200" indent="-457200">
              <a:buFont typeface="+mj-lt"/>
              <a:buAutoNum type="arabicPeriod" startAt="7"/>
            </a:pPr>
            <a:endParaRPr lang="en-US" sz="2400" b="1" dirty="0">
              <a:latin typeface="+mn-lt"/>
            </a:endParaRPr>
          </a:p>
          <a:p>
            <a:pPr lvl="1"/>
            <a:r>
              <a:rPr lang="en-US" sz="2000" dirty="0"/>
              <a:t>Individuals, communities, businesses, and governments alike are all learning new ways to connect: almost everyone knows a story of the grandparent who finally learned to Zoom, Skype, or FaceTime. </a:t>
            </a:r>
          </a:p>
          <a:p>
            <a:pPr lvl="1"/>
            <a:r>
              <a:rPr lang="en-US" sz="2000" dirty="0"/>
              <a:t>Better management and more flexible workforces. </a:t>
            </a:r>
          </a:p>
          <a:p>
            <a:pPr lvl="1"/>
            <a:r>
              <a:rPr lang="en-US" sz="2000" dirty="0"/>
              <a:t>The coronavirus is forcing both the pace and scale of innovation. </a:t>
            </a:r>
          </a:p>
          <a:p>
            <a:pPr lvl="1"/>
            <a:endParaRPr lang="en-US" sz="20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16</a:t>
            </a:fld>
            <a:endParaRPr lang="en-US" dirty="0"/>
          </a:p>
        </p:txBody>
      </p:sp>
      <p:pic>
        <p:nvPicPr>
          <p:cNvPr id="9" name="Picture 8" descr="A close up of a logo&#10;&#10;Description automatically generated">
            <a:extLst>
              <a:ext uri="{FF2B5EF4-FFF2-40B4-BE49-F238E27FC236}">
                <a16:creationId xmlns:a16="http://schemas.microsoft.com/office/drawing/2014/main" id="{54AEED80-8E9B-0945-A3E4-9B33762A9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3110" y="4590434"/>
            <a:ext cx="2279830" cy="1352578"/>
          </a:xfrm>
          <a:prstGeom prst="rect">
            <a:avLst/>
          </a:prstGeom>
        </p:spPr>
      </p:pic>
      <p:pic>
        <p:nvPicPr>
          <p:cNvPr id="1026" name="Picture 2" descr="FACM Advisory Council and Governing Board meeting | Solidarity i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109" y="1311215"/>
            <a:ext cx="2279830" cy="1600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dbye open plan, hello cubicles: What will offices look lik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206" y="1311215"/>
            <a:ext cx="2783037" cy="16002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post-Covid workplace could be full of challenges"/>
          <p:cNvPicPr>
            <a:picLocks noChangeAspect="1" noChangeArrowheads="1"/>
          </p:cNvPicPr>
          <p:nvPr/>
        </p:nvPicPr>
        <p:blipFill rotWithShape="1">
          <a:blip r:embed="rId6">
            <a:extLst>
              <a:ext uri="{28A0092B-C50C-407E-A947-70E740481C1C}">
                <a14:useLocalDpi xmlns:a14="http://schemas.microsoft.com/office/drawing/2010/main" val="0"/>
              </a:ext>
            </a:extLst>
          </a:blip>
          <a:srcRect l="6535" r="11380"/>
          <a:stretch/>
        </p:blipFill>
        <p:spPr bwMode="auto">
          <a:xfrm>
            <a:off x="9101612" y="2923048"/>
            <a:ext cx="281483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Will the Post-Covid Workplace Look Like? You'll See 3 Change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3109" y="2923048"/>
            <a:ext cx="227983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stretch>
            <a:fillRect/>
          </a:stretch>
        </p:blipFill>
        <p:spPr>
          <a:xfrm>
            <a:off x="9112205" y="4590434"/>
            <a:ext cx="2783037" cy="1352578"/>
          </a:xfrm>
          <a:prstGeom prst="rect">
            <a:avLst/>
          </a:prstGeom>
        </p:spPr>
      </p:pic>
    </p:spTree>
    <p:extLst>
      <p:ext uri="{BB962C8B-B14F-4D97-AF65-F5344CB8AC3E}">
        <p14:creationId xmlns:p14="http://schemas.microsoft.com/office/powerpoint/2010/main" val="1948077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71C7-2F77-A548-95F6-21740F222D53}"/>
              </a:ext>
            </a:extLst>
          </p:cNvPr>
          <p:cNvSpPr>
            <a:spLocks noGrp="1"/>
          </p:cNvSpPr>
          <p:nvPr>
            <p:ph type="ctrTitle"/>
          </p:nvPr>
        </p:nvSpPr>
        <p:spPr/>
        <p:txBody>
          <a:bodyPr/>
          <a:lstStyle/>
          <a:p>
            <a:r>
              <a:rPr lang="en-US" dirty="0"/>
              <a:t>Scenarios for the post COVID-19</a:t>
            </a:r>
          </a:p>
        </p:txBody>
      </p:sp>
      <p:sp>
        <p:nvSpPr>
          <p:cNvPr id="5" name="Date Placeholder 4">
            <a:extLst>
              <a:ext uri="{FF2B5EF4-FFF2-40B4-BE49-F238E27FC236}">
                <a16:creationId xmlns:a16="http://schemas.microsoft.com/office/drawing/2014/main" id="{E8D13DB9-E8D8-C94F-A1C7-F889B0A6AE8C}"/>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Placeholder 5">
            <a:extLst>
              <a:ext uri="{FF2B5EF4-FFF2-40B4-BE49-F238E27FC236}">
                <a16:creationId xmlns:a16="http://schemas.microsoft.com/office/drawing/2014/main" id="{CB61B154-01A3-FC4C-8316-5BF8CD98DBEC}"/>
              </a:ext>
            </a:extLst>
          </p:cNvPr>
          <p:cNvSpPr>
            <a:spLocks noGrp="1"/>
          </p:cNvSpPr>
          <p:nvPr>
            <p:ph type="sldNum" sz="quarter" idx="4"/>
          </p:nvPr>
        </p:nvSpPr>
        <p:spPr/>
        <p:txBody>
          <a:bodyPr/>
          <a:lstStyle/>
          <a:p>
            <a:fld id="{8A7A6979-0714-4377-B894-6BE4C2D6E202}" type="slidenum">
              <a:rPr lang="en-US" smtClean="0"/>
              <a:pPr/>
              <a:t>17</a:t>
            </a:fld>
            <a:endParaRPr lang="en-US" dirty="0"/>
          </a:p>
        </p:txBody>
      </p:sp>
      <p:pic>
        <p:nvPicPr>
          <p:cNvPr id="8" name="Picture 7" descr="A close up of text on a black background&#10;&#10;Description automatically generated">
            <a:extLst>
              <a:ext uri="{FF2B5EF4-FFF2-40B4-BE49-F238E27FC236}">
                <a16:creationId xmlns:a16="http://schemas.microsoft.com/office/drawing/2014/main" id="{53309D18-3B31-3049-89D3-541125DE8B0B}"/>
              </a:ext>
            </a:extLst>
          </p:cNvPr>
          <p:cNvPicPr>
            <a:picLocks noChangeAspect="1"/>
          </p:cNvPicPr>
          <p:nvPr/>
        </p:nvPicPr>
        <p:blipFill>
          <a:blip r:embed="rId2"/>
          <a:stretch>
            <a:fillRect/>
          </a:stretch>
        </p:blipFill>
        <p:spPr>
          <a:xfrm>
            <a:off x="6095999" y="1057613"/>
            <a:ext cx="5052447" cy="5207723"/>
          </a:xfrm>
          <a:prstGeom prst="rect">
            <a:avLst/>
          </a:prstGeom>
        </p:spPr>
      </p:pic>
      <p:sp>
        <p:nvSpPr>
          <p:cNvPr id="10" name="TextBox 9">
            <a:extLst>
              <a:ext uri="{FF2B5EF4-FFF2-40B4-BE49-F238E27FC236}">
                <a16:creationId xmlns:a16="http://schemas.microsoft.com/office/drawing/2014/main" id="{572F181C-349A-AE43-8BA3-2D373DD50302}"/>
              </a:ext>
            </a:extLst>
          </p:cNvPr>
          <p:cNvSpPr txBox="1"/>
          <p:nvPr/>
        </p:nvSpPr>
        <p:spPr>
          <a:xfrm>
            <a:off x="6432037" y="6265336"/>
            <a:ext cx="4223626" cy="507831"/>
          </a:xfrm>
          <a:prstGeom prst="rect">
            <a:avLst/>
          </a:prstGeom>
          <a:noFill/>
        </p:spPr>
        <p:txBody>
          <a:bodyPr wrap="square" rtlCol="0">
            <a:spAutoFit/>
          </a:bodyPr>
          <a:lstStyle/>
          <a:p>
            <a:r>
              <a:rPr lang="en-US" sz="900" dirty="0"/>
              <a:t>Source: Safeguarding our lives and our livelihoods: The imperative of our time. McKinsey &amp; Company, March 2020 by Sven Smit, Martin Hirt, Kevin Buehler, Susan Lund, Ezra Greenberg, and Arvind Govindarajan  </a:t>
            </a:r>
          </a:p>
        </p:txBody>
      </p:sp>
      <p:sp>
        <p:nvSpPr>
          <p:cNvPr id="11" name="Body Text">
            <a:extLst>
              <a:ext uri="{FF2B5EF4-FFF2-40B4-BE49-F238E27FC236}">
                <a16:creationId xmlns:a16="http://schemas.microsoft.com/office/drawing/2014/main" id="{B5A108C6-367E-3C49-B614-85C0093EFFDA}"/>
              </a:ext>
            </a:extLst>
          </p:cNvPr>
          <p:cNvSpPr>
            <a:spLocks noGrp="1"/>
          </p:cNvSpPr>
          <p:nvPr>
            <p:ph type="body" sz="quarter" idx="14"/>
          </p:nvPr>
        </p:nvSpPr>
        <p:spPr>
          <a:xfrm>
            <a:off x="1043552" y="1197736"/>
            <a:ext cx="5052448" cy="4559120"/>
          </a:xfrm>
        </p:spPr>
        <p:txBody>
          <a:bodyPr>
            <a:normAutofit fontScale="92500" lnSpcReduction="10000"/>
          </a:bodyPr>
          <a:lstStyle/>
          <a:p>
            <a:pPr marL="0" indent="0">
              <a:buNone/>
            </a:pPr>
            <a:r>
              <a:rPr lang="en-US" sz="2000" dirty="0"/>
              <a:t>WTO forecasts 3 scenarios for recovery:</a:t>
            </a:r>
          </a:p>
          <a:p>
            <a:endParaRPr lang="en-US" sz="2000" dirty="0"/>
          </a:p>
          <a:p>
            <a:pPr marL="285750" indent="-285750">
              <a:buFont typeface="Arial" panose="020B0604020202020204" pitchFamily="34" charset="0"/>
              <a:buChar char="•"/>
            </a:pPr>
            <a:r>
              <a:rPr lang="en-US" sz="2000" dirty="0"/>
              <a:t>V-Shaped GDP variation:</a:t>
            </a:r>
          </a:p>
          <a:p>
            <a:pPr marL="742950" lvl="1" indent="-285750"/>
            <a:r>
              <a:rPr lang="en-US" sz="2000" dirty="0"/>
              <a:t>2020: -4.8%</a:t>
            </a:r>
          </a:p>
          <a:p>
            <a:pPr marL="742950" lvl="1" indent="-285750"/>
            <a:r>
              <a:rPr lang="en-US" sz="2000" dirty="0"/>
              <a:t>2021: +4.2%</a:t>
            </a:r>
          </a:p>
          <a:p>
            <a:pPr marL="742950" lvl="1" indent="-285750"/>
            <a:endParaRPr lang="en-US" sz="2000" dirty="0"/>
          </a:p>
          <a:p>
            <a:pPr marL="285750" indent="-285750">
              <a:buFont typeface="Arial" panose="020B0604020202020204" pitchFamily="34" charset="0"/>
              <a:buChar char="•"/>
            </a:pPr>
            <a:r>
              <a:rPr lang="en-US" sz="2000" dirty="0"/>
              <a:t>U-Shaped GDP Variation:</a:t>
            </a:r>
          </a:p>
          <a:p>
            <a:pPr marL="742950" lvl="1" indent="-285750"/>
            <a:r>
              <a:rPr lang="en-US" sz="2000" dirty="0"/>
              <a:t>2020: -9.2%</a:t>
            </a:r>
          </a:p>
          <a:p>
            <a:pPr marL="742950" lvl="1" indent="-285750"/>
            <a:r>
              <a:rPr lang="en-US" sz="2000" dirty="0"/>
              <a:t>2021: +8.1%</a:t>
            </a:r>
          </a:p>
          <a:p>
            <a:pPr marL="742950" lvl="1" indent="-285750"/>
            <a:endParaRPr lang="en-US" sz="2000" dirty="0"/>
          </a:p>
          <a:p>
            <a:pPr marL="285750" indent="-285750">
              <a:buFont typeface="Arial" panose="020B0604020202020204" pitchFamily="34" charset="0"/>
              <a:buChar char="•"/>
            </a:pPr>
            <a:r>
              <a:rPr lang="en-US" sz="2000" dirty="0"/>
              <a:t>L-Shaped GDP Variation:</a:t>
            </a:r>
          </a:p>
          <a:p>
            <a:pPr marL="742950" lvl="1" indent="-285750"/>
            <a:r>
              <a:rPr lang="en-US" sz="2000" dirty="0"/>
              <a:t>2020: -11.1%</a:t>
            </a:r>
          </a:p>
          <a:p>
            <a:pPr marL="742950" lvl="1" indent="-285750"/>
            <a:r>
              <a:rPr lang="en-US" sz="2000" dirty="0"/>
              <a:t>2021: +2.8%</a:t>
            </a:r>
          </a:p>
        </p:txBody>
      </p:sp>
      <p:sp>
        <p:nvSpPr>
          <p:cNvPr id="12" name="Rectangle 11">
            <a:extLst>
              <a:ext uri="{FF2B5EF4-FFF2-40B4-BE49-F238E27FC236}">
                <a16:creationId xmlns:a16="http://schemas.microsoft.com/office/drawing/2014/main" id="{907AE3BA-7456-DD42-A498-1BEE4B73E177}"/>
              </a:ext>
            </a:extLst>
          </p:cNvPr>
          <p:cNvSpPr/>
          <p:nvPr/>
        </p:nvSpPr>
        <p:spPr>
          <a:xfrm>
            <a:off x="60807" y="6507950"/>
            <a:ext cx="6096000" cy="230832"/>
          </a:xfrm>
          <a:prstGeom prst="rect">
            <a:avLst/>
          </a:prstGeom>
        </p:spPr>
        <p:txBody>
          <a:bodyPr>
            <a:spAutoFit/>
          </a:bodyPr>
          <a:lstStyle/>
          <a:p>
            <a:r>
              <a:rPr lang="en-US" sz="900" dirty="0"/>
              <a:t>Source: Global Trade in Agricultural Products: The Likely Impact of COVID-19. By Ian Sheldon and Jason Grant </a:t>
            </a:r>
          </a:p>
        </p:txBody>
      </p:sp>
    </p:spTree>
    <p:extLst>
      <p:ext uri="{BB962C8B-B14F-4D97-AF65-F5344CB8AC3E}">
        <p14:creationId xmlns:p14="http://schemas.microsoft.com/office/powerpoint/2010/main" val="2210033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Implications for Agriculture Markets</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552091" y="1197736"/>
            <a:ext cx="10654033" cy="4559120"/>
          </a:xfrm>
        </p:spPr>
        <p:txBody>
          <a:bodyPr>
            <a:noAutofit/>
          </a:bodyPr>
          <a:lstStyle/>
          <a:p>
            <a:pPr lvl="0"/>
            <a:r>
              <a:rPr lang="en-US" dirty="0"/>
              <a:t>The impacts of the massive demand shock associated with the COVID-19 pandemic on crop markets looks to continue over the next couple of years;</a:t>
            </a:r>
          </a:p>
          <a:p>
            <a:pPr lvl="0"/>
            <a:endParaRPr lang="en-US" dirty="0"/>
          </a:p>
          <a:p>
            <a:pPr lvl="0"/>
            <a:r>
              <a:rPr lang="en-US" dirty="0"/>
              <a:t>Implications for major field crops tend toward growing global ending stock levels, lower prices, and tighter margins;</a:t>
            </a:r>
          </a:p>
          <a:p>
            <a:pPr lvl="0"/>
            <a:endParaRPr lang="en-US" dirty="0"/>
          </a:p>
          <a:p>
            <a:r>
              <a:rPr lang="en-US" dirty="0"/>
              <a:t>A more optimistic price scenario requires a quick V-shaped global economic recovery, weather-related production shortfalls in major crop producing areas, or both;</a:t>
            </a:r>
          </a:p>
          <a:p>
            <a:endParaRPr lang="en-US" dirty="0"/>
          </a:p>
          <a:p>
            <a:r>
              <a:rPr lang="en-US" dirty="0"/>
              <a:t>The pandemic will have a strong negative impact on farm income;</a:t>
            </a:r>
          </a:p>
          <a:p>
            <a:endParaRPr lang="en-US" dirty="0"/>
          </a:p>
          <a:p>
            <a:r>
              <a:rPr lang="en-US" dirty="0"/>
              <a:t>Production costs are expected to decrease, and government payments are expected to increase from the baseline;</a:t>
            </a:r>
          </a:p>
          <a:p>
            <a:endParaRPr lang="en-US" dirty="0"/>
          </a:p>
          <a:p>
            <a:r>
              <a:rPr lang="en-US" dirty="0"/>
              <a:t>COVID-19 has had an impact on US interest rates, lowering them considerably. The financial position of lenders is such that credit will likely be available to financially viable producers.</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18</a:t>
            </a:fld>
            <a:endParaRPr lang="en-US" dirty="0"/>
          </a:p>
        </p:txBody>
      </p:sp>
    </p:spTree>
    <p:extLst>
      <p:ext uri="{BB962C8B-B14F-4D97-AF65-F5344CB8AC3E}">
        <p14:creationId xmlns:p14="http://schemas.microsoft.com/office/powerpoint/2010/main" val="1667025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5FE40C7-BC0B-F34A-A2BE-61620CFD36AF}"/>
              </a:ext>
            </a:extLst>
          </p:cNvPr>
          <p:cNvSpPr>
            <a:spLocks noGrp="1"/>
          </p:cNvSpPr>
          <p:nvPr>
            <p:ph type="ctrTitle"/>
          </p:nvPr>
        </p:nvSpPr>
        <p:spPr>
          <a:xfrm>
            <a:off x="270456" y="1861628"/>
            <a:ext cx="11307651" cy="844847"/>
          </a:xfrm>
        </p:spPr>
        <p:txBody>
          <a:bodyPr/>
          <a:lstStyle/>
          <a:p>
            <a:r>
              <a:rPr lang="en-US" sz="6000" dirty="0"/>
              <a:t>Strategies for the Next Normal</a:t>
            </a:r>
          </a:p>
        </p:txBody>
      </p:sp>
      <p:sp>
        <p:nvSpPr>
          <p:cNvPr id="5" name="Date">
            <a:extLst>
              <a:ext uri="{FF2B5EF4-FFF2-40B4-BE49-F238E27FC236}">
                <a16:creationId xmlns:a16="http://schemas.microsoft.com/office/drawing/2014/main" id="{7198EAE3-5918-294A-88AF-34D46E3CC0E0}"/>
              </a:ext>
            </a:extLst>
          </p:cNvPr>
          <p:cNvSpPr>
            <a:spLocks noGrp="1"/>
          </p:cNvSpPr>
          <p:nvPr>
            <p:ph type="dt" sz="half" idx="10"/>
          </p:nvPr>
        </p:nvSpPr>
        <p:spPr/>
        <p:txBody>
          <a:bodyPr/>
          <a:lstStyle/>
          <a:p>
            <a:fld id="{049DC8E1-D369-0F48-9062-BB068AFD07CE}" type="datetime1">
              <a:rPr lang="en-US" smtClean="0"/>
              <a:pPr/>
              <a:t>12/14/2020</a:t>
            </a:fld>
            <a:endParaRPr lang="en-US" dirty="0"/>
          </a:p>
        </p:txBody>
      </p:sp>
      <p:sp>
        <p:nvSpPr>
          <p:cNvPr id="6" name="Slide Number">
            <a:extLst>
              <a:ext uri="{FF2B5EF4-FFF2-40B4-BE49-F238E27FC236}">
                <a16:creationId xmlns:a16="http://schemas.microsoft.com/office/drawing/2014/main" id="{A84C6658-392F-6A4D-984C-531AB221C723}"/>
              </a:ext>
            </a:extLst>
          </p:cNvPr>
          <p:cNvSpPr>
            <a:spLocks noGrp="1"/>
          </p:cNvSpPr>
          <p:nvPr>
            <p:ph type="sldNum" sz="quarter" idx="12"/>
          </p:nvPr>
        </p:nvSpPr>
        <p:spPr/>
        <p:txBody>
          <a:bodyPr/>
          <a:lstStyle/>
          <a:p>
            <a:fld id="{8A7A6979-0714-4377-B894-6BE4C2D6E202}" type="slidenum">
              <a:rPr lang="en-US" smtClean="0"/>
              <a:pPr/>
              <a:t>19</a:t>
            </a:fld>
            <a:endParaRPr lang="en-US" dirty="0"/>
          </a:p>
        </p:txBody>
      </p:sp>
    </p:spTree>
    <p:extLst>
      <p:ext uri="{BB962C8B-B14F-4D97-AF65-F5344CB8AC3E}">
        <p14:creationId xmlns:p14="http://schemas.microsoft.com/office/powerpoint/2010/main" val="253402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Strategic thinking in times of crisis</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043552" y="1197736"/>
            <a:ext cx="7005744" cy="4559120"/>
          </a:xfrm>
        </p:spPr>
        <p:txBody>
          <a:bodyPr>
            <a:normAutofit/>
          </a:bodyPr>
          <a:lstStyle/>
          <a:p>
            <a:pPr lvl="0"/>
            <a:r>
              <a:rPr lang="en-US" sz="2000" dirty="0"/>
              <a:t>COVID 19 completely changed the current global landscape and also changed the way we imagine the future;</a:t>
            </a:r>
          </a:p>
          <a:p>
            <a:endParaRPr lang="en-US" sz="2000" dirty="0"/>
          </a:p>
          <a:p>
            <a:r>
              <a:rPr lang="en-US" sz="2000" dirty="0"/>
              <a:t>Strategic planning is more about being prepared for the possibilities of the future than trying to guess a particular future.</a:t>
            </a:r>
          </a:p>
          <a:p>
            <a:pPr lvl="0"/>
            <a:endParaRPr lang="en-US" sz="2000" dirty="0"/>
          </a:p>
          <a:p>
            <a:pPr lvl="0"/>
            <a:r>
              <a:rPr lang="en-US" sz="2000" dirty="0"/>
              <a:t>Surviving is imperative, but what about the “day after”? What might the “new normal” be? What will drive these changes?</a:t>
            </a:r>
          </a:p>
          <a:p>
            <a:pPr lvl="0"/>
            <a:endParaRPr lang="en-US" sz="2000" dirty="0"/>
          </a:p>
          <a:p>
            <a:pPr lvl="0"/>
            <a:r>
              <a:rPr lang="en-US" sz="2000" dirty="0"/>
              <a:t>How can we begin to prepare for this new normal?</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a:t>
            </a:fld>
            <a:endParaRPr lang="en-US" dirty="0"/>
          </a:p>
        </p:txBody>
      </p:sp>
      <p:pic>
        <p:nvPicPr>
          <p:cNvPr id="9" name="Picture 8">
            <a:extLst>
              <a:ext uri="{FF2B5EF4-FFF2-40B4-BE49-F238E27FC236}">
                <a16:creationId xmlns:a16="http://schemas.microsoft.com/office/drawing/2014/main" id="{F9541A5A-437D-D245-8820-AA2CA256CF3A}"/>
              </a:ext>
            </a:extLst>
          </p:cNvPr>
          <p:cNvPicPr>
            <a:picLocks noChangeAspect="1"/>
          </p:cNvPicPr>
          <p:nvPr/>
        </p:nvPicPr>
        <p:blipFill>
          <a:blip r:embed="rId3"/>
          <a:stretch>
            <a:fillRect/>
          </a:stretch>
        </p:blipFill>
        <p:spPr>
          <a:xfrm>
            <a:off x="8357904" y="943656"/>
            <a:ext cx="2978991" cy="3050229"/>
          </a:xfrm>
          <a:prstGeom prst="rect">
            <a:avLst/>
          </a:prstGeom>
        </p:spPr>
      </p:pic>
      <p:sp>
        <p:nvSpPr>
          <p:cNvPr id="7" name="Rectangle 6"/>
          <p:cNvSpPr/>
          <p:nvPr/>
        </p:nvSpPr>
        <p:spPr>
          <a:xfrm>
            <a:off x="7613040" y="3595958"/>
            <a:ext cx="4451905" cy="2585323"/>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Tomorrow is not yesterday</a:t>
            </a:r>
          </a:p>
        </p:txBody>
      </p:sp>
    </p:spTree>
    <p:extLst>
      <p:ext uri="{BB962C8B-B14F-4D97-AF65-F5344CB8AC3E}">
        <p14:creationId xmlns:p14="http://schemas.microsoft.com/office/powerpoint/2010/main" val="3623823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1043554" y="442674"/>
            <a:ext cx="9234309" cy="512448"/>
          </a:xfrm>
        </p:spPr>
        <p:txBody>
          <a:bodyPr/>
          <a:lstStyle/>
          <a:p>
            <a:r>
              <a:rPr lang="en-US" dirty="0"/>
              <a:t>Resilient, Responsive, and Resourceful</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043552" y="1197737"/>
            <a:ext cx="10162572" cy="4597756"/>
          </a:xfrm>
        </p:spPr>
        <p:txBody>
          <a:bodyPr>
            <a:normAutofit fontScale="77500" lnSpcReduction="20000"/>
          </a:bodyPr>
          <a:lstStyle/>
          <a:p>
            <a:r>
              <a:rPr lang="en-US" sz="2200" dirty="0">
                <a:latin typeface="+mn-lt"/>
              </a:rPr>
              <a:t>Start-up mindset </a:t>
            </a:r>
          </a:p>
          <a:p>
            <a:pPr lvl="1"/>
            <a:r>
              <a:rPr lang="en-US" sz="2000" dirty="0"/>
              <a:t>This favors action over research and testing over analysis;</a:t>
            </a:r>
          </a:p>
          <a:p>
            <a:pPr lvl="1"/>
            <a:endParaRPr lang="en-US" sz="2000" dirty="0"/>
          </a:p>
          <a:p>
            <a:r>
              <a:rPr lang="en-US" sz="2200" dirty="0"/>
              <a:t>Human at the core</a:t>
            </a:r>
          </a:p>
          <a:p>
            <a:pPr lvl="1"/>
            <a:r>
              <a:rPr lang="en-US" sz="2000" dirty="0"/>
              <a:t>Companies will need to rethink their operating model based on how their people work best. </a:t>
            </a:r>
          </a:p>
          <a:p>
            <a:pPr lvl="1"/>
            <a:endParaRPr lang="en-US" sz="2000" dirty="0"/>
          </a:p>
          <a:p>
            <a:r>
              <a:rPr lang="en-US" sz="2200" dirty="0"/>
              <a:t>Acceleration of digital, tech, and analytics</a:t>
            </a:r>
          </a:p>
          <a:p>
            <a:pPr lvl="1"/>
            <a:r>
              <a:rPr lang="en-US" sz="2000" dirty="0"/>
              <a:t>The best companies successfully using advanced analytics to combine new sources of data to make better and faster decisions and strengthen their links to customers;</a:t>
            </a:r>
          </a:p>
          <a:p>
            <a:pPr marL="228600" lvl="1" indent="0">
              <a:buNone/>
            </a:pPr>
            <a:endParaRPr lang="en-US" sz="2000" dirty="0"/>
          </a:p>
          <a:p>
            <a:r>
              <a:rPr lang="en-US" sz="2200" dirty="0"/>
              <a:t>Purpose-driven customer playbook</a:t>
            </a:r>
          </a:p>
          <a:p>
            <a:pPr lvl="1"/>
            <a:r>
              <a:rPr lang="en-US" sz="2000" dirty="0"/>
              <a:t>Understand what customers will value, post-COVID-19, and develop new use cases and tailored experiences based on those insights;</a:t>
            </a:r>
          </a:p>
          <a:p>
            <a:pPr lvl="1"/>
            <a:endParaRPr lang="en-US" sz="2000" dirty="0"/>
          </a:p>
          <a:p>
            <a:r>
              <a:rPr lang="en-US" sz="2200" dirty="0">
                <a:latin typeface="+mn-lt"/>
              </a:rPr>
              <a:t>Ecosystems and adaptability</a:t>
            </a:r>
          </a:p>
          <a:p>
            <a:pPr lvl="1"/>
            <a:r>
              <a:rPr lang="en-US" sz="2000" dirty="0"/>
              <a:t>Changing the ecosystem and considering nontraditional collaborations with partners up and down the supply chain;</a:t>
            </a:r>
          </a:p>
          <a:p>
            <a:pPr lvl="1"/>
            <a:endParaRPr lang="en-US" sz="2000" dirty="0"/>
          </a:p>
          <a:p>
            <a:pPr lvl="1"/>
            <a:endParaRPr lang="en-US" sz="2000" dirty="0"/>
          </a:p>
          <a:p>
            <a:pPr lvl="1"/>
            <a:endParaRPr lang="en-US" sz="20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20</a:t>
            </a:fld>
            <a:endParaRPr lang="en-US" dirty="0"/>
          </a:p>
        </p:txBody>
      </p:sp>
    </p:spTree>
    <p:extLst>
      <p:ext uri="{BB962C8B-B14F-4D97-AF65-F5344CB8AC3E}">
        <p14:creationId xmlns:p14="http://schemas.microsoft.com/office/powerpoint/2010/main" val="2441736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a:xfrm>
            <a:off x="1043554" y="442674"/>
            <a:ext cx="9234309" cy="512448"/>
          </a:xfrm>
        </p:spPr>
        <p:txBody>
          <a:bodyPr/>
          <a:lstStyle/>
          <a:p>
            <a:r>
              <a:rPr lang="en-US" dirty="0"/>
              <a:t>Rethinking the organization </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043552" y="1197737"/>
            <a:ext cx="10162572" cy="4597756"/>
          </a:xfrm>
        </p:spPr>
        <p:txBody>
          <a:bodyPr>
            <a:normAutofit lnSpcReduction="10000"/>
          </a:bodyPr>
          <a:lstStyle/>
          <a:p>
            <a:r>
              <a:rPr lang="en-US" sz="2200" dirty="0">
                <a:latin typeface="+mn-lt"/>
              </a:rPr>
              <a:t>Who we are</a:t>
            </a:r>
          </a:p>
          <a:p>
            <a:pPr lvl="1"/>
            <a:r>
              <a:rPr lang="en-US" sz="2000" dirty="0"/>
              <a:t>Strategy, roles, personal ownership, external orientation, and leadership that is both supportive and demanding;</a:t>
            </a:r>
          </a:p>
          <a:p>
            <a:pPr lvl="1"/>
            <a:endParaRPr lang="en-US" sz="2000" dirty="0"/>
          </a:p>
          <a:p>
            <a:r>
              <a:rPr lang="en-US" sz="2200" dirty="0"/>
              <a:t>How we work</a:t>
            </a:r>
          </a:p>
          <a:p>
            <a:pPr lvl="1"/>
            <a:r>
              <a:rPr lang="en-US" sz="2000" dirty="0"/>
              <a:t>A flatter organization that delegates decision making down to a dynamic network of teams is more effective;</a:t>
            </a:r>
          </a:p>
          <a:p>
            <a:pPr lvl="1"/>
            <a:r>
              <a:rPr lang="en-US" sz="2000" dirty="0"/>
              <a:t>Matching the right talent, regardless of hierarchy, to the most critical challenges. </a:t>
            </a:r>
          </a:p>
          <a:p>
            <a:pPr lvl="1"/>
            <a:endParaRPr lang="en-US" sz="2000" dirty="0"/>
          </a:p>
          <a:p>
            <a:r>
              <a:rPr lang="en-US" sz="2200" dirty="0"/>
              <a:t>How to grow</a:t>
            </a:r>
          </a:p>
          <a:p>
            <a:pPr lvl="1"/>
            <a:r>
              <a:rPr lang="en-US" sz="2000" dirty="0"/>
              <a:t>Three factors will matter most: the ability to </a:t>
            </a:r>
            <a:r>
              <a:rPr lang="en-US" sz="2000" b="1" dirty="0"/>
              <a:t>embed data and analytics in decision making</a:t>
            </a:r>
            <a:r>
              <a:rPr lang="en-US" sz="2000" dirty="0"/>
              <a:t>; </a:t>
            </a:r>
            <a:r>
              <a:rPr lang="en-US" sz="2000" b="1" dirty="0"/>
              <a:t>the creation of learning platforms for experimentation; </a:t>
            </a:r>
            <a:r>
              <a:rPr lang="en-US" sz="2000" dirty="0"/>
              <a:t>and the cultivation of an </a:t>
            </a:r>
            <a:r>
              <a:rPr lang="en-US" sz="2000" b="1" dirty="0"/>
              <a:t>organizational culture that fosters value creation with other partners.</a:t>
            </a:r>
          </a:p>
          <a:p>
            <a:pPr lvl="1"/>
            <a:endParaRPr lang="en-US" sz="2000" b="1" dirty="0"/>
          </a:p>
          <a:p>
            <a:pPr lvl="1"/>
            <a:endParaRPr lang="en-US" sz="2000" dirty="0"/>
          </a:p>
          <a:p>
            <a:pPr lvl="1"/>
            <a:endParaRPr lang="en-US" sz="20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21</a:t>
            </a:fld>
            <a:endParaRPr lang="en-US" dirty="0"/>
          </a:p>
        </p:txBody>
      </p:sp>
    </p:spTree>
    <p:extLst>
      <p:ext uri="{BB962C8B-B14F-4D97-AF65-F5344CB8AC3E}">
        <p14:creationId xmlns:p14="http://schemas.microsoft.com/office/powerpoint/2010/main" val="3837460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799F-DDBD-904D-94CC-E0B92B9AF035}"/>
              </a:ext>
            </a:extLst>
          </p:cNvPr>
          <p:cNvSpPr>
            <a:spLocks noGrp="1"/>
          </p:cNvSpPr>
          <p:nvPr>
            <p:ph type="ctrTitle"/>
          </p:nvPr>
        </p:nvSpPr>
        <p:spPr/>
        <p:txBody>
          <a:bodyPr/>
          <a:lstStyle/>
          <a:p>
            <a:r>
              <a:rPr lang="en-US" dirty="0"/>
              <a:t>Center for Food and Agricultural Business Resources</a:t>
            </a:r>
          </a:p>
        </p:txBody>
      </p:sp>
      <p:sp>
        <p:nvSpPr>
          <p:cNvPr id="5" name="Date Placeholder 4">
            <a:extLst>
              <a:ext uri="{FF2B5EF4-FFF2-40B4-BE49-F238E27FC236}">
                <a16:creationId xmlns:a16="http://schemas.microsoft.com/office/drawing/2014/main" id="{5DC7A6D0-B2EC-B443-99BD-3665AB2B3530}"/>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Placeholder 5">
            <a:extLst>
              <a:ext uri="{FF2B5EF4-FFF2-40B4-BE49-F238E27FC236}">
                <a16:creationId xmlns:a16="http://schemas.microsoft.com/office/drawing/2014/main" id="{3CF7C2B4-E893-8444-B9AF-7985785FFF46}"/>
              </a:ext>
            </a:extLst>
          </p:cNvPr>
          <p:cNvSpPr>
            <a:spLocks noGrp="1"/>
          </p:cNvSpPr>
          <p:nvPr>
            <p:ph type="sldNum" sz="quarter" idx="4"/>
          </p:nvPr>
        </p:nvSpPr>
        <p:spPr/>
        <p:txBody>
          <a:bodyPr/>
          <a:lstStyle/>
          <a:p>
            <a:fld id="{8A7A6979-0714-4377-B894-6BE4C2D6E202}" type="slidenum">
              <a:rPr lang="en-US" smtClean="0"/>
              <a:pPr/>
              <a:t>22</a:t>
            </a:fld>
            <a:endParaRPr lang="en-US" dirty="0"/>
          </a:p>
        </p:txBody>
      </p:sp>
      <p:pic>
        <p:nvPicPr>
          <p:cNvPr id="28" name="Picture 27" descr="A screenshot of a cell phone&#10;&#10;Description automatically generated">
            <a:extLst>
              <a:ext uri="{FF2B5EF4-FFF2-40B4-BE49-F238E27FC236}">
                <a16:creationId xmlns:a16="http://schemas.microsoft.com/office/drawing/2014/main" id="{70B60FE8-D1DF-4D40-9884-1EFD9B06FF23}"/>
              </a:ext>
            </a:extLst>
          </p:cNvPr>
          <p:cNvPicPr>
            <a:picLocks noChangeAspect="1"/>
          </p:cNvPicPr>
          <p:nvPr/>
        </p:nvPicPr>
        <p:blipFill rotWithShape="1">
          <a:blip r:embed="rId2"/>
          <a:srcRect b="3589"/>
          <a:stretch/>
        </p:blipFill>
        <p:spPr>
          <a:xfrm>
            <a:off x="0" y="3088723"/>
            <a:ext cx="6197600" cy="2219877"/>
          </a:xfrm>
          <a:prstGeom prst="rect">
            <a:avLst/>
          </a:prstGeom>
        </p:spPr>
      </p:pic>
      <p:pic>
        <p:nvPicPr>
          <p:cNvPr id="30" name="Picture 29" descr="A picture containing food&#10;&#10;Description automatically generated">
            <a:extLst>
              <a:ext uri="{FF2B5EF4-FFF2-40B4-BE49-F238E27FC236}">
                <a16:creationId xmlns:a16="http://schemas.microsoft.com/office/drawing/2014/main" id="{96B67AF0-306C-5C43-B81F-07845C3F150B}"/>
              </a:ext>
            </a:extLst>
          </p:cNvPr>
          <p:cNvPicPr>
            <a:picLocks noChangeAspect="1"/>
          </p:cNvPicPr>
          <p:nvPr/>
        </p:nvPicPr>
        <p:blipFill>
          <a:blip r:embed="rId3"/>
          <a:stretch>
            <a:fillRect/>
          </a:stretch>
        </p:blipFill>
        <p:spPr>
          <a:xfrm>
            <a:off x="6091172" y="1296452"/>
            <a:ext cx="6100828" cy="2027133"/>
          </a:xfrm>
          <a:prstGeom prst="rect">
            <a:avLst/>
          </a:prstGeom>
        </p:spPr>
      </p:pic>
      <p:pic>
        <p:nvPicPr>
          <p:cNvPr id="32" name="Picture 31" descr="A screenshot of a cell phone&#10;&#10;Description automatically generated">
            <a:extLst>
              <a:ext uri="{FF2B5EF4-FFF2-40B4-BE49-F238E27FC236}">
                <a16:creationId xmlns:a16="http://schemas.microsoft.com/office/drawing/2014/main" id="{F4EFC689-E7DC-8F4C-B83A-8AB919E3C5B7}"/>
              </a:ext>
            </a:extLst>
          </p:cNvPr>
          <p:cNvPicPr>
            <a:picLocks noChangeAspect="1"/>
          </p:cNvPicPr>
          <p:nvPr/>
        </p:nvPicPr>
        <p:blipFill>
          <a:blip r:embed="rId4"/>
          <a:stretch>
            <a:fillRect/>
          </a:stretch>
        </p:blipFill>
        <p:spPr>
          <a:xfrm>
            <a:off x="0" y="1296453"/>
            <a:ext cx="6107218" cy="2027132"/>
          </a:xfrm>
          <a:prstGeom prst="rect">
            <a:avLst/>
          </a:prstGeom>
        </p:spPr>
      </p:pic>
      <p:pic>
        <p:nvPicPr>
          <p:cNvPr id="34" name="Picture 33" descr="A picture containing food&#10;&#10;Description automatically generated">
            <a:extLst>
              <a:ext uri="{FF2B5EF4-FFF2-40B4-BE49-F238E27FC236}">
                <a16:creationId xmlns:a16="http://schemas.microsoft.com/office/drawing/2014/main" id="{6F3D3079-32E8-A24F-BAD8-08EFE93A3351}"/>
              </a:ext>
            </a:extLst>
          </p:cNvPr>
          <p:cNvPicPr>
            <a:picLocks noChangeAspect="1"/>
          </p:cNvPicPr>
          <p:nvPr/>
        </p:nvPicPr>
        <p:blipFill>
          <a:blip r:embed="rId5"/>
          <a:stretch>
            <a:fillRect/>
          </a:stretch>
        </p:blipFill>
        <p:spPr>
          <a:xfrm>
            <a:off x="6107218" y="3432680"/>
            <a:ext cx="5989532" cy="1964820"/>
          </a:xfrm>
          <a:prstGeom prst="rect">
            <a:avLst/>
          </a:prstGeom>
        </p:spPr>
      </p:pic>
    </p:spTree>
    <p:extLst>
      <p:ext uri="{BB962C8B-B14F-4D97-AF65-F5344CB8AC3E}">
        <p14:creationId xmlns:p14="http://schemas.microsoft.com/office/powerpoint/2010/main" val="2625574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799F-DDBD-904D-94CC-E0B92B9AF035}"/>
              </a:ext>
            </a:extLst>
          </p:cNvPr>
          <p:cNvSpPr>
            <a:spLocks noGrp="1"/>
          </p:cNvSpPr>
          <p:nvPr>
            <p:ph type="ctrTitle"/>
          </p:nvPr>
        </p:nvSpPr>
        <p:spPr/>
        <p:txBody>
          <a:bodyPr/>
          <a:lstStyle/>
          <a:p>
            <a:r>
              <a:rPr lang="en-US" dirty="0"/>
              <a:t>Center for Food and Agricultural Business Resources</a:t>
            </a:r>
          </a:p>
        </p:txBody>
      </p:sp>
      <p:sp>
        <p:nvSpPr>
          <p:cNvPr id="5" name="Date Placeholder 4">
            <a:extLst>
              <a:ext uri="{FF2B5EF4-FFF2-40B4-BE49-F238E27FC236}">
                <a16:creationId xmlns:a16="http://schemas.microsoft.com/office/drawing/2014/main" id="{5DC7A6D0-B2EC-B443-99BD-3665AB2B3530}"/>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Placeholder 5">
            <a:extLst>
              <a:ext uri="{FF2B5EF4-FFF2-40B4-BE49-F238E27FC236}">
                <a16:creationId xmlns:a16="http://schemas.microsoft.com/office/drawing/2014/main" id="{3CF7C2B4-E893-8444-B9AF-7985785FFF46}"/>
              </a:ext>
            </a:extLst>
          </p:cNvPr>
          <p:cNvSpPr>
            <a:spLocks noGrp="1"/>
          </p:cNvSpPr>
          <p:nvPr>
            <p:ph type="sldNum" sz="quarter" idx="4"/>
          </p:nvPr>
        </p:nvSpPr>
        <p:spPr/>
        <p:txBody>
          <a:bodyPr/>
          <a:lstStyle/>
          <a:p>
            <a:fld id="{8A7A6979-0714-4377-B894-6BE4C2D6E202}" type="slidenum">
              <a:rPr lang="en-US" smtClean="0"/>
              <a:pPr/>
              <a:t>23</a:t>
            </a:fld>
            <a:endParaRPr lang="en-US" dirty="0"/>
          </a:p>
        </p:txBody>
      </p:sp>
      <p:pic>
        <p:nvPicPr>
          <p:cNvPr id="4" name="Picture 3" descr="A screenshot of a cell phone&#10;&#10;Description automatically generated">
            <a:extLst>
              <a:ext uri="{FF2B5EF4-FFF2-40B4-BE49-F238E27FC236}">
                <a16:creationId xmlns:a16="http://schemas.microsoft.com/office/drawing/2014/main" id="{AF99F35C-F526-1643-8898-79F38D6F5291}"/>
              </a:ext>
            </a:extLst>
          </p:cNvPr>
          <p:cNvPicPr>
            <a:picLocks noChangeAspect="1"/>
          </p:cNvPicPr>
          <p:nvPr/>
        </p:nvPicPr>
        <p:blipFill>
          <a:blip r:embed="rId2"/>
          <a:stretch>
            <a:fillRect/>
          </a:stretch>
        </p:blipFill>
        <p:spPr>
          <a:xfrm>
            <a:off x="-9842" y="3344904"/>
            <a:ext cx="6315230" cy="1888204"/>
          </a:xfrm>
          <a:prstGeom prst="rect">
            <a:avLst/>
          </a:prstGeom>
        </p:spPr>
      </p:pic>
      <p:pic>
        <p:nvPicPr>
          <p:cNvPr id="8" name="Picture 7" descr="A picture containing bird&#10;&#10;Description automatically generated">
            <a:extLst>
              <a:ext uri="{FF2B5EF4-FFF2-40B4-BE49-F238E27FC236}">
                <a16:creationId xmlns:a16="http://schemas.microsoft.com/office/drawing/2014/main" id="{765DEBF1-4E30-1547-BFA9-3824DA6BF2EF}"/>
              </a:ext>
            </a:extLst>
          </p:cNvPr>
          <p:cNvPicPr>
            <a:picLocks noChangeAspect="1"/>
          </p:cNvPicPr>
          <p:nvPr/>
        </p:nvPicPr>
        <p:blipFill>
          <a:blip r:embed="rId3"/>
          <a:stretch>
            <a:fillRect/>
          </a:stretch>
        </p:blipFill>
        <p:spPr>
          <a:xfrm>
            <a:off x="6096000" y="1462222"/>
            <a:ext cx="5778500" cy="1703751"/>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CB0C0F1-6266-DC4C-B64B-573F6AA032E3}"/>
              </a:ext>
            </a:extLst>
          </p:cNvPr>
          <p:cNvPicPr>
            <a:picLocks noChangeAspect="1"/>
          </p:cNvPicPr>
          <p:nvPr/>
        </p:nvPicPr>
        <p:blipFill>
          <a:blip r:embed="rId4"/>
          <a:stretch>
            <a:fillRect/>
          </a:stretch>
        </p:blipFill>
        <p:spPr>
          <a:xfrm>
            <a:off x="0" y="1464221"/>
            <a:ext cx="6096000" cy="1831629"/>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47F397A7-26B2-CE45-AA44-D3787A87E338}"/>
              </a:ext>
            </a:extLst>
          </p:cNvPr>
          <p:cNvPicPr>
            <a:picLocks noChangeAspect="1"/>
          </p:cNvPicPr>
          <p:nvPr/>
        </p:nvPicPr>
        <p:blipFill>
          <a:blip r:embed="rId5"/>
          <a:stretch>
            <a:fillRect/>
          </a:stretch>
        </p:blipFill>
        <p:spPr>
          <a:xfrm>
            <a:off x="6761124" y="3219227"/>
            <a:ext cx="3878577" cy="2777627"/>
          </a:xfrm>
          <a:prstGeom prst="rect">
            <a:avLst/>
          </a:prstGeom>
        </p:spPr>
      </p:pic>
    </p:spTree>
    <p:extLst>
      <p:ext uri="{BB962C8B-B14F-4D97-AF65-F5344CB8AC3E}">
        <p14:creationId xmlns:p14="http://schemas.microsoft.com/office/powerpoint/2010/main" val="3122613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5FE40C7-BC0B-F34A-A2BE-61620CFD36AF}"/>
              </a:ext>
            </a:extLst>
          </p:cNvPr>
          <p:cNvSpPr>
            <a:spLocks noGrp="1"/>
          </p:cNvSpPr>
          <p:nvPr>
            <p:ph type="ctrTitle"/>
          </p:nvPr>
        </p:nvSpPr>
        <p:spPr>
          <a:xfrm>
            <a:off x="2886334" y="1861628"/>
            <a:ext cx="6419331" cy="844847"/>
          </a:xfrm>
        </p:spPr>
        <p:txBody>
          <a:bodyPr/>
          <a:lstStyle/>
          <a:p>
            <a:r>
              <a:rPr lang="en-US" sz="6000" dirty="0"/>
              <a:t>Drivers of Change</a:t>
            </a:r>
          </a:p>
        </p:txBody>
      </p:sp>
      <p:sp>
        <p:nvSpPr>
          <p:cNvPr id="5" name="Date">
            <a:extLst>
              <a:ext uri="{FF2B5EF4-FFF2-40B4-BE49-F238E27FC236}">
                <a16:creationId xmlns:a16="http://schemas.microsoft.com/office/drawing/2014/main" id="{7198EAE3-5918-294A-88AF-34D46E3CC0E0}"/>
              </a:ext>
            </a:extLst>
          </p:cNvPr>
          <p:cNvSpPr>
            <a:spLocks noGrp="1"/>
          </p:cNvSpPr>
          <p:nvPr>
            <p:ph type="dt" sz="half" idx="10"/>
          </p:nvPr>
        </p:nvSpPr>
        <p:spPr/>
        <p:txBody>
          <a:bodyPr/>
          <a:lstStyle/>
          <a:p>
            <a:fld id="{049DC8E1-D369-0F48-9062-BB068AFD07CE}" type="datetime1">
              <a:rPr lang="en-US" smtClean="0"/>
              <a:pPr/>
              <a:t>12/14/2020</a:t>
            </a:fld>
            <a:endParaRPr lang="en-US" dirty="0"/>
          </a:p>
        </p:txBody>
      </p:sp>
      <p:sp>
        <p:nvSpPr>
          <p:cNvPr id="6" name="Slide Number">
            <a:extLst>
              <a:ext uri="{FF2B5EF4-FFF2-40B4-BE49-F238E27FC236}">
                <a16:creationId xmlns:a16="http://schemas.microsoft.com/office/drawing/2014/main" id="{A84C6658-392F-6A4D-984C-531AB221C723}"/>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1230563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Key Drivers of a Post Pandemic World</a:t>
            </a:r>
          </a:p>
        </p:txBody>
      </p:sp>
      <p:sp>
        <p:nvSpPr>
          <p:cNvPr id="4" name="Text Placeholder 3"/>
          <p:cNvSpPr>
            <a:spLocks noGrp="1"/>
          </p:cNvSpPr>
          <p:nvPr>
            <p:ph type="body" sz="quarter" idx="14"/>
          </p:nvPr>
        </p:nvSpPr>
        <p:spPr>
          <a:xfrm>
            <a:off x="1224951" y="1345721"/>
            <a:ext cx="9859992" cy="4442603"/>
          </a:xfrm>
        </p:spPr>
        <p:txBody>
          <a:bodyPr>
            <a:normAutofit/>
          </a:bodyPr>
          <a:lstStyle/>
          <a:p>
            <a:r>
              <a:rPr lang="en-US" sz="3200" dirty="0" err="1"/>
              <a:t>Deglobalization</a:t>
            </a:r>
            <a:endParaRPr lang="en-US" sz="3200" dirty="0"/>
          </a:p>
          <a:p>
            <a:r>
              <a:rPr lang="en-US" sz="3200" dirty="0"/>
              <a:t>Resilience versus Efficiency</a:t>
            </a:r>
          </a:p>
          <a:p>
            <a:r>
              <a:rPr lang="en-US" sz="3200" dirty="0"/>
              <a:t>Contact-free Economy</a:t>
            </a:r>
          </a:p>
          <a:p>
            <a:r>
              <a:rPr lang="en-US" sz="3200" dirty="0"/>
              <a:t>More Government Intervention</a:t>
            </a:r>
          </a:p>
          <a:p>
            <a:r>
              <a:rPr lang="en-US" sz="3200" dirty="0"/>
              <a:t>More Business Scrutiny</a:t>
            </a:r>
          </a:p>
          <a:p>
            <a:r>
              <a:rPr lang="en-US" sz="3200" dirty="0"/>
              <a:t>Industry Structure shifts</a:t>
            </a:r>
          </a:p>
          <a:p>
            <a:r>
              <a:rPr lang="en-US" sz="3200" dirty="0"/>
              <a:t>Employment shifts</a:t>
            </a:r>
          </a:p>
          <a:p>
            <a:r>
              <a:rPr lang="en-US" sz="3200" dirty="0"/>
              <a:t>Silver linings</a:t>
            </a:r>
          </a:p>
          <a:p>
            <a:endParaRPr lang="en-US" sz="3200" dirty="0"/>
          </a:p>
        </p:txBody>
      </p:sp>
      <p:sp>
        <p:nvSpPr>
          <p:cNvPr id="5" name="Date Placeholder 4"/>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Placeholder 5"/>
          <p:cNvSpPr>
            <a:spLocks noGrp="1"/>
          </p:cNvSpPr>
          <p:nvPr>
            <p:ph type="sldNum" sz="quarter" idx="4"/>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1377593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94309" y="1197736"/>
            <a:ext cx="7726681" cy="4559120"/>
          </a:xfrm>
        </p:spPr>
        <p:txBody>
          <a:bodyPr>
            <a:noAutofit/>
          </a:bodyPr>
          <a:lstStyle/>
          <a:p>
            <a:pPr marL="342900" lvl="0" indent="-342900">
              <a:buFont typeface="+mj-lt"/>
              <a:buAutoNum type="arabicPeriod"/>
            </a:pPr>
            <a:r>
              <a:rPr lang="en-US" sz="2800" b="1" dirty="0"/>
              <a:t>Deglobalization:</a:t>
            </a:r>
          </a:p>
          <a:p>
            <a:pPr marL="525780" lvl="1" indent="-342900"/>
            <a:r>
              <a:rPr lang="en-US" sz="2000" dirty="0"/>
              <a:t>Going against the tendency observed in the 1990s and 2000s, protectionism and restrictive attitudes began to appear, even before the pandemic hit, now they are stronger than ever;</a:t>
            </a:r>
          </a:p>
          <a:p>
            <a:pPr marL="525780" lvl="1" indent="-342900"/>
            <a:r>
              <a:rPr lang="en-US" sz="2000" dirty="0"/>
              <a:t>More than three billion people live in countries whose borders are now totally closed to nonresidents; </a:t>
            </a:r>
          </a:p>
          <a:p>
            <a:pPr marL="525780" lvl="1" indent="-342900"/>
            <a:r>
              <a:rPr lang="en-US" sz="2000" dirty="0"/>
              <a:t>Data from the World Bank, Market Access Maps, and Global Trade Alert as of late-April indicate 17 countries have implemented a total of 40 policy constraints on agricultural exports;</a:t>
            </a:r>
          </a:p>
          <a:p>
            <a:pPr marL="525780" lvl="1" indent="-342900"/>
            <a:r>
              <a:rPr lang="en-US" sz="2000" dirty="0"/>
              <a:t>Local &gt; Global;</a:t>
            </a:r>
          </a:p>
          <a:p>
            <a:pPr marL="525780" lvl="1" indent="-342900"/>
            <a:r>
              <a:rPr lang="en-US" sz="2000" dirty="0"/>
              <a:t>Supply chains driving a move to bring sourcing closer to end markets.</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5</a:t>
            </a:fld>
            <a:endParaRPr lang="en-US" dirty="0"/>
          </a:p>
        </p:txBody>
      </p:sp>
      <p:pic>
        <p:nvPicPr>
          <p:cNvPr id="3" name="Picture 2">
            <a:extLst>
              <a:ext uri="{FF2B5EF4-FFF2-40B4-BE49-F238E27FC236}">
                <a16:creationId xmlns:a16="http://schemas.microsoft.com/office/drawing/2014/main" id="{DD4AEE7B-9DCE-CF48-812C-E8EDD6ABBD40}"/>
              </a:ext>
            </a:extLst>
          </p:cNvPr>
          <p:cNvPicPr>
            <a:picLocks noChangeAspect="1"/>
          </p:cNvPicPr>
          <p:nvPr/>
        </p:nvPicPr>
        <p:blipFill>
          <a:blip r:embed="rId3"/>
          <a:stretch>
            <a:fillRect/>
          </a:stretch>
        </p:blipFill>
        <p:spPr>
          <a:xfrm>
            <a:off x="8074434" y="1311557"/>
            <a:ext cx="4117566" cy="2671630"/>
          </a:xfrm>
          <a:prstGeom prst="rect">
            <a:avLst/>
          </a:prstGeom>
        </p:spPr>
      </p:pic>
      <p:pic>
        <p:nvPicPr>
          <p:cNvPr id="7" name="Picture 6"/>
          <p:cNvPicPr>
            <a:picLocks noChangeAspect="1"/>
          </p:cNvPicPr>
          <p:nvPr/>
        </p:nvPicPr>
        <p:blipFill>
          <a:blip r:embed="rId4"/>
          <a:stretch>
            <a:fillRect/>
          </a:stretch>
        </p:blipFill>
        <p:spPr>
          <a:xfrm>
            <a:off x="8074434" y="4476617"/>
            <a:ext cx="4117566" cy="1280239"/>
          </a:xfrm>
          <a:prstGeom prst="rect">
            <a:avLst/>
          </a:prstGeom>
        </p:spPr>
      </p:pic>
    </p:spTree>
    <p:extLst>
      <p:ext uri="{BB962C8B-B14F-4D97-AF65-F5344CB8AC3E}">
        <p14:creationId xmlns:p14="http://schemas.microsoft.com/office/powerpoint/2010/main" val="310966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02870" y="1000259"/>
            <a:ext cx="8161020" cy="4977631"/>
          </a:xfrm>
        </p:spPr>
        <p:txBody>
          <a:bodyPr>
            <a:noAutofit/>
          </a:bodyPr>
          <a:lstStyle/>
          <a:p>
            <a:pPr marL="342900" lvl="0" indent="-342900">
              <a:buFont typeface="+mj-lt"/>
              <a:buAutoNum type="arabicPeriod"/>
            </a:pPr>
            <a:r>
              <a:rPr lang="en-US" sz="2400" b="1" dirty="0"/>
              <a:t>Deglobalization:</a:t>
            </a:r>
          </a:p>
          <a:p>
            <a:pPr marL="342900" lvl="0" indent="-342900">
              <a:buFont typeface="+mj-lt"/>
              <a:buAutoNum type="arabicPeriod"/>
            </a:pPr>
            <a:endParaRPr lang="en-US" sz="2400" dirty="0"/>
          </a:p>
          <a:p>
            <a:r>
              <a:rPr lang="en-US" sz="2400" dirty="0"/>
              <a:t>local Food Systems:</a:t>
            </a:r>
          </a:p>
          <a:p>
            <a:pPr lvl="1"/>
            <a:r>
              <a:rPr lang="en-US" sz="2000" dirty="0"/>
              <a:t>3 interesting characteristics:</a:t>
            </a:r>
          </a:p>
          <a:p>
            <a:pPr lvl="2"/>
            <a:r>
              <a:rPr lang="en-US" sz="2000" dirty="0"/>
              <a:t>Geographic Proximity;</a:t>
            </a:r>
          </a:p>
          <a:p>
            <a:pPr lvl="2"/>
            <a:r>
              <a:rPr lang="en-US" sz="2000" dirty="0"/>
              <a:t>Fewer Steps between the Farm and the Table;</a:t>
            </a:r>
          </a:p>
          <a:p>
            <a:pPr lvl="2"/>
            <a:r>
              <a:rPr lang="en-US" sz="2000" dirty="0"/>
              <a:t>Smaller Production Capacity.</a:t>
            </a:r>
          </a:p>
          <a:p>
            <a:pPr lvl="1"/>
            <a:r>
              <a:rPr lang="en-US" sz="2000" dirty="0"/>
              <a:t>There is an argument for keeping the income circulating locally</a:t>
            </a:r>
          </a:p>
          <a:p>
            <a:pPr lvl="1"/>
            <a:r>
              <a:rPr lang="en-US" sz="2000" dirty="0"/>
              <a:t>The shift from global food systems to local alludes to a potential built-in resilience;</a:t>
            </a:r>
          </a:p>
          <a:p>
            <a:pPr lvl="1"/>
            <a:r>
              <a:rPr lang="en-US" sz="2000" dirty="0"/>
              <a:t>Scale and supply chain capacity designed to capture efficiencies, any shift would have cost implications to the food system;</a:t>
            </a:r>
          </a:p>
          <a:p>
            <a:pPr lvl="1"/>
            <a:endParaRPr lang="en-US" sz="2000" dirty="0"/>
          </a:p>
          <a:p>
            <a:pPr lvl="1"/>
            <a:endParaRPr lang="en-US" sz="20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6</a:t>
            </a:fld>
            <a:endParaRPr lang="en-US" dirty="0"/>
          </a:p>
        </p:txBody>
      </p:sp>
      <p:pic>
        <p:nvPicPr>
          <p:cNvPr id="8" name="Picture 7" descr="A screenshot of a social media post&#10;&#10;Description automatically generated">
            <a:extLst>
              <a:ext uri="{FF2B5EF4-FFF2-40B4-BE49-F238E27FC236}">
                <a16:creationId xmlns:a16="http://schemas.microsoft.com/office/drawing/2014/main" id="{1DA0C224-A950-3344-A7D4-D2F1EAAFBA91}"/>
              </a:ext>
            </a:extLst>
          </p:cNvPr>
          <p:cNvPicPr>
            <a:picLocks noChangeAspect="1"/>
          </p:cNvPicPr>
          <p:nvPr/>
        </p:nvPicPr>
        <p:blipFill>
          <a:blip r:embed="rId3"/>
          <a:stretch>
            <a:fillRect/>
          </a:stretch>
        </p:blipFill>
        <p:spPr>
          <a:xfrm>
            <a:off x="8366760" y="988138"/>
            <a:ext cx="3660584" cy="5181022"/>
          </a:xfrm>
          <a:prstGeom prst="rect">
            <a:avLst/>
          </a:prstGeom>
        </p:spPr>
      </p:pic>
    </p:spTree>
    <p:extLst>
      <p:ext uri="{BB962C8B-B14F-4D97-AF65-F5344CB8AC3E}">
        <p14:creationId xmlns:p14="http://schemas.microsoft.com/office/powerpoint/2010/main" val="192982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210393" y="1197736"/>
            <a:ext cx="7882047" cy="4559120"/>
          </a:xfrm>
        </p:spPr>
        <p:txBody>
          <a:bodyPr>
            <a:noAutofit/>
          </a:bodyPr>
          <a:lstStyle/>
          <a:p>
            <a:pPr marL="457200" lvl="0" indent="-457200">
              <a:buFont typeface="+mj-lt"/>
              <a:buAutoNum type="arabicPeriod" startAt="2"/>
            </a:pPr>
            <a:r>
              <a:rPr lang="en-US" sz="2400" b="1" dirty="0">
                <a:latin typeface="+mn-lt"/>
              </a:rPr>
              <a:t>Resilience versus efficiency:</a:t>
            </a:r>
          </a:p>
          <a:p>
            <a:pPr marL="525780" lvl="1" indent="-342900"/>
            <a:r>
              <a:rPr lang="en-US" sz="2000" dirty="0"/>
              <a:t>The ability to absorb a shock, and to come out of it better than the competition will be the key to survival and long-term prosperity;</a:t>
            </a:r>
          </a:p>
          <a:p>
            <a:pPr marL="525780" lvl="1" indent="-342900"/>
            <a:r>
              <a:rPr lang="en-US" sz="2000" dirty="0"/>
              <a:t>Resilient companies usually bounce back much faster after the crisis;</a:t>
            </a:r>
          </a:p>
          <a:p>
            <a:pPr marL="525780" lvl="1" indent="-342900"/>
            <a:r>
              <a:rPr lang="en-US" sz="2000" dirty="0"/>
              <a:t>The key to resilience is preparation before the crisis, specifically, the ability to cut operating costs;</a:t>
            </a:r>
          </a:p>
          <a:p>
            <a:pPr marL="525780" lvl="1" indent="-342900"/>
            <a:r>
              <a:rPr lang="en-US" sz="2000" dirty="0"/>
              <a:t>But just adjusting the business might not be enough, you may need to rethink it (ex: restructuring of supply chains);</a:t>
            </a:r>
          </a:p>
          <a:p>
            <a:pPr marL="525780" lvl="1" indent="-342900"/>
            <a:r>
              <a:rPr lang="en-US" sz="2000" dirty="0"/>
              <a:t>Companies will rebalance their priorities, so that resiliency, in all its manifestations, becomes just as important to their strategic thinking as cost and efficiency. </a:t>
            </a:r>
          </a:p>
          <a:p>
            <a:pPr marL="525780" lvl="1" indent="-342900"/>
            <a:endParaRPr lang="en-US" sz="2000" dirty="0"/>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7</a:t>
            </a:fld>
            <a:endParaRPr lang="en-US" dirty="0"/>
          </a:p>
        </p:txBody>
      </p:sp>
      <p:pic>
        <p:nvPicPr>
          <p:cNvPr id="8" name="Picture 7">
            <a:extLst>
              <a:ext uri="{FF2B5EF4-FFF2-40B4-BE49-F238E27FC236}">
                <a16:creationId xmlns:a16="http://schemas.microsoft.com/office/drawing/2014/main" id="{547CD9A4-1224-DE44-9711-2AD4F3F4D178}"/>
              </a:ext>
            </a:extLst>
          </p:cNvPr>
          <p:cNvPicPr>
            <a:picLocks noChangeAspect="1"/>
          </p:cNvPicPr>
          <p:nvPr/>
        </p:nvPicPr>
        <p:blipFill rotWithShape="1">
          <a:blip r:embed="rId3"/>
          <a:srcRect l="37282"/>
          <a:stretch/>
        </p:blipFill>
        <p:spPr>
          <a:xfrm>
            <a:off x="8199943" y="1939608"/>
            <a:ext cx="3873679" cy="2902867"/>
          </a:xfrm>
          <a:prstGeom prst="rect">
            <a:avLst/>
          </a:prstGeom>
        </p:spPr>
      </p:pic>
    </p:spTree>
    <p:extLst>
      <p:ext uri="{BB962C8B-B14F-4D97-AF65-F5344CB8AC3E}">
        <p14:creationId xmlns:p14="http://schemas.microsoft.com/office/powerpoint/2010/main" val="563523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8</a:t>
            </a:fld>
            <a:endParaRPr lang="en-US" dirty="0"/>
          </a:p>
        </p:txBody>
      </p:sp>
      <p:pic>
        <p:nvPicPr>
          <p:cNvPr id="7" name="Picture 6"/>
          <p:cNvPicPr>
            <a:picLocks noChangeAspect="1"/>
          </p:cNvPicPr>
          <p:nvPr/>
        </p:nvPicPr>
        <p:blipFill>
          <a:blip r:embed="rId3"/>
          <a:stretch>
            <a:fillRect/>
          </a:stretch>
        </p:blipFill>
        <p:spPr>
          <a:xfrm>
            <a:off x="194310" y="908964"/>
            <a:ext cx="11338560" cy="5076073"/>
          </a:xfrm>
          <a:prstGeom prst="rect">
            <a:avLst/>
          </a:prstGeom>
        </p:spPr>
      </p:pic>
    </p:spTree>
    <p:extLst>
      <p:ext uri="{BB962C8B-B14F-4D97-AF65-F5344CB8AC3E}">
        <p14:creationId xmlns:p14="http://schemas.microsoft.com/office/powerpoint/2010/main" val="1551287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57B785B-7419-6444-8F7C-456DADFC9CDE}"/>
              </a:ext>
            </a:extLst>
          </p:cNvPr>
          <p:cNvSpPr>
            <a:spLocks noGrp="1"/>
          </p:cNvSpPr>
          <p:nvPr>
            <p:ph type="ctrTitle"/>
          </p:nvPr>
        </p:nvSpPr>
        <p:spPr/>
        <p:txBody>
          <a:bodyPr/>
          <a:lstStyle/>
          <a:p>
            <a:r>
              <a:rPr lang="en-US" dirty="0"/>
              <a:t>Drivers of change</a:t>
            </a:r>
          </a:p>
        </p:txBody>
      </p:sp>
      <p:sp>
        <p:nvSpPr>
          <p:cNvPr id="4" name="Body Text">
            <a:extLst>
              <a:ext uri="{FF2B5EF4-FFF2-40B4-BE49-F238E27FC236}">
                <a16:creationId xmlns:a16="http://schemas.microsoft.com/office/drawing/2014/main" id="{1D37C11B-143A-F242-BB46-7995C2A2FD98}"/>
              </a:ext>
            </a:extLst>
          </p:cNvPr>
          <p:cNvSpPr>
            <a:spLocks noGrp="1"/>
          </p:cNvSpPr>
          <p:nvPr>
            <p:ph type="body" sz="quarter" idx="14"/>
          </p:nvPr>
        </p:nvSpPr>
        <p:spPr>
          <a:xfrm>
            <a:off x="160020" y="1040130"/>
            <a:ext cx="7463789" cy="4755363"/>
          </a:xfrm>
        </p:spPr>
        <p:txBody>
          <a:bodyPr>
            <a:noAutofit/>
          </a:bodyPr>
          <a:lstStyle/>
          <a:p>
            <a:pPr marL="457200" indent="-457200">
              <a:buFont typeface="+mj-lt"/>
              <a:buAutoNum type="arabicPeriod" startAt="3"/>
            </a:pPr>
            <a:r>
              <a:rPr lang="en-US" sz="2400" b="1" dirty="0">
                <a:latin typeface="+mn-lt"/>
              </a:rPr>
              <a:t>Contact-free economy:</a:t>
            </a:r>
          </a:p>
          <a:p>
            <a:pPr marL="525780" lvl="1" indent="-342900"/>
            <a:r>
              <a:rPr lang="en-US" sz="2000" dirty="0"/>
              <a:t>Digital Commerce</a:t>
            </a:r>
          </a:p>
          <a:p>
            <a:pPr marL="754380" lvl="2" indent="-342900"/>
            <a:r>
              <a:rPr lang="en-US" sz="1800" dirty="0"/>
              <a:t>trending up even before the pandemic;</a:t>
            </a:r>
          </a:p>
          <a:p>
            <a:pPr marL="754380" lvl="2" indent="-342900"/>
            <a:r>
              <a:rPr lang="en-US" sz="1800" dirty="0"/>
              <a:t>In Italy alone, e-commerce transactions have risen 81 percent since the end of February. </a:t>
            </a:r>
          </a:p>
          <a:p>
            <a:pPr marL="525780" lvl="1" indent="-342900"/>
            <a:r>
              <a:rPr lang="en-US" sz="2000" dirty="0"/>
              <a:t>Telemedicine</a:t>
            </a:r>
          </a:p>
          <a:p>
            <a:pPr marL="754380" lvl="2" indent="-342900"/>
            <a:r>
              <a:rPr lang="en-US" sz="1800" dirty="0"/>
              <a:t>Teladoc Health, the largest US stand-alone telemedicine service, reported a 50 percent increase in service in the week ending March 20;</a:t>
            </a:r>
          </a:p>
          <a:p>
            <a:pPr marL="525780" lvl="1" indent="-342900"/>
            <a:r>
              <a:rPr lang="en-US" sz="2000" dirty="0"/>
              <a:t>Automation</a:t>
            </a:r>
          </a:p>
          <a:p>
            <a:pPr marL="754380" lvl="2" indent="-342900"/>
            <a:r>
              <a:rPr lang="en-US" sz="1800" dirty="0"/>
              <a:t>McKinsey Global Institute estimated 60 percent of all jobs could see 30 percent of their key tasks automated, affecting 400 million to 800 million jobs around the world by 2030</a:t>
            </a:r>
          </a:p>
        </p:txBody>
      </p:sp>
      <p:sp>
        <p:nvSpPr>
          <p:cNvPr id="5" name="Date">
            <a:extLst>
              <a:ext uri="{FF2B5EF4-FFF2-40B4-BE49-F238E27FC236}">
                <a16:creationId xmlns:a16="http://schemas.microsoft.com/office/drawing/2014/main" id="{A89144A8-6334-C146-B40F-BF5885E42CD8}"/>
              </a:ext>
            </a:extLst>
          </p:cNvPr>
          <p:cNvSpPr>
            <a:spLocks noGrp="1"/>
          </p:cNvSpPr>
          <p:nvPr>
            <p:ph type="dt" sz="half" idx="2"/>
          </p:nvPr>
        </p:nvSpPr>
        <p:spPr/>
        <p:txBody>
          <a:bodyPr/>
          <a:lstStyle/>
          <a:p>
            <a:fld id="{E0C8DACD-4E35-4E4C-AC75-C3DE50F04E7E}" type="datetime1">
              <a:rPr lang="en-US" smtClean="0"/>
              <a:pPr/>
              <a:t>12/14/2020</a:t>
            </a:fld>
            <a:endParaRPr lang="en-US" dirty="0"/>
          </a:p>
        </p:txBody>
      </p:sp>
      <p:sp>
        <p:nvSpPr>
          <p:cNvPr id="6" name="Slide Number">
            <a:extLst>
              <a:ext uri="{FF2B5EF4-FFF2-40B4-BE49-F238E27FC236}">
                <a16:creationId xmlns:a16="http://schemas.microsoft.com/office/drawing/2014/main" id="{F12AC305-62D1-0B42-86B3-CE1813F5523B}"/>
              </a:ext>
            </a:extLst>
          </p:cNvPr>
          <p:cNvSpPr>
            <a:spLocks noGrp="1"/>
          </p:cNvSpPr>
          <p:nvPr>
            <p:ph type="sldNum" sz="quarter" idx="4"/>
          </p:nvPr>
        </p:nvSpPr>
        <p:spPr/>
        <p:txBody>
          <a:bodyPr/>
          <a:lstStyle/>
          <a:p>
            <a:fld id="{8A7A6979-0714-4377-B894-6BE4C2D6E202}" type="slidenum">
              <a:rPr lang="en-US" smtClean="0"/>
              <a:pPr/>
              <a:t>9</a:t>
            </a:fld>
            <a:endParaRPr lang="en-US" dirty="0"/>
          </a:p>
        </p:txBody>
      </p:sp>
      <p:pic>
        <p:nvPicPr>
          <p:cNvPr id="3" name="Picture 2"/>
          <p:cNvPicPr>
            <a:picLocks noChangeAspect="1"/>
          </p:cNvPicPr>
          <p:nvPr/>
        </p:nvPicPr>
        <p:blipFill rotWithShape="1">
          <a:blip r:embed="rId3"/>
          <a:srcRect l="25292" t="5963" r="24013" b="45328"/>
          <a:stretch/>
        </p:blipFill>
        <p:spPr>
          <a:xfrm>
            <a:off x="7749712" y="1197737"/>
            <a:ext cx="4218318" cy="1674022"/>
          </a:xfrm>
          <a:prstGeom prst="rect">
            <a:avLst/>
          </a:prstGeom>
        </p:spPr>
      </p:pic>
      <p:pic>
        <p:nvPicPr>
          <p:cNvPr id="8" name="Picture 7"/>
          <p:cNvPicPr>
            <a:picLocks noChangeAspect="1"/>
          </p:cNvPicPr>
          <p:nvPr/>
        </p:nvPicPr>
        <p:blipFill rotWithShape="1">
          <a:blip r:embed="rId4"/>
          <a:srcRect l="2898" t="9443" r="3725" b="15973"/>
          <a:stretch/>
        </p:blipFill>
        <p:spPr>
          <a:xfrm>
            <a:off x="7790213" y="3347049"/>
            <a:ext cx="4218318" cy="2834232"/>
          </a:xfrm>
          <a:prstGeom prst="rect">
            <a:avLst/>
          </a:prstGeom>
        </p:spPr>
      </p:pic>
    </p:spTree>
    <p:extLst>
      <p:ext uri="{BB962C8B-B14F-4D97-AF65-F5344CB8AC3E}">
        <p14:creationId xmlns:p14="http://schemas.microsoft.com/office/powerpoint/2010/main" val="2093270500"/>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EC064AEF-DE17-4A49-A470-16A848A64F51}" vid="{01F0C33B-CABC-49D6-9D21-513756A923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3F4F12AB7E8B4CA36163DE1786C39A" ma:contentTypeVersion="3" ma:contentTypeDescription="Create a new document." ma:contentTypeScope="" ma:versionID="fb3038be28bc784d8bf49ca90fcbe0c5">
  <xsd:schema xmlns:xsd="http://www.w3.org/2001/XMLSchema" xmlns:xs="http://www.w3.org/2001/XMLSchema" xmlns:p="http://schemas.microsoft.com/office/2006/metadata/properties" xmlns:ns1="http://schemas.microsoft.com/sharepoint/v3" xmlns:ns2="3586257f-d17b-4174-95ba-84c7efb4b691" targetNamespace="http://schemas.microsoft.com/office/2006/metadata/properties" ma:root="true" ma:fieldsID="fe7e2c370861cae7a8fe7da3ccc4c61e" ns1:_="" ns2:_="">
    <xsd:import namespace="http://schemas.microsoft.com/sharepoint/v3"/>
    <xsd:import namespace="3586257f-d17b-4174-95ba-84c7efb4b691"/>
    <xsd:element name="properties">
      <xsd:complexType>
        <xsd:sequence>
          <xsd:element name="documentManagement">
            <xsd:complexType>
              <xsd:all>
                <xsd:element ref="ns1:PublishingStartDate" minOccurs="0"/>
                <xsd:element ref="ns1:PublishingExpirationDate" minOccurs="0"/>
                <xsd:element ref="ns2:Docum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86257f-d17b-4174-95ba-84c7efb4b691" elementFormDefault="qualified">
    <xsd:import namespace="http://schemas.microsoft.com/office/2006/documentManagement/types"/>
    <xsd:import namespace="http://schemas.microsoft.com/office/infopath/2007/PartnerControls"/>
    <xsd:element name="Document_x0020_type" ma:index="10" nillable="true" ma:displayName="Document type" ma:default="Ag Research Fund Scholarship" ma:format="Dropdown" ma:internalName="Document_x0020_type">
      <xsd:simpleType>
        <xsd:union memberTypes="dms:Text">
          <xsd:simpleType>
            <xsd:restriction base="dms:Choice">
              <xsd:enumeration value="Ag Research Fund Scholarship"/>
              <xsd:enumeration value="ARP Assistantship Info"/>
              <xsd:enumeration value="ARP Award"/>
              <xsd:enumeration value="ARP Statistical Reports"/>
              <xsd:enumeration value="FAIR"/>
              <xsd:enumeration value="Farm Policy Study Group"/>
              <xsd:enumeration value="HATCH - CRIS NIMSS"/>
              <xsd:enumeration value="MOG Info"/>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Document_x0020_type xmlns="3586257f-d17b-4174-95ba-84c7efb4b691">Ag Research Fund Scholarship</Document_x0020_type>
    <PublishingStartDate xmlns="http://schemas.microsoft.com/sharepoint/v3" xsi:nil="true"/>
  </documentManagement>
</p:properties>
</file>

<file path=customXml/itemProps1.xml><?xml version="1.0" encoding="utf-8"?>
<ds:datastoreItem xmlns:ds="http://schemas.openxmlformats.org/officeDocument/2006/customXml" ds:itemID="{790A0101-775D-484D-8DBF-F0DA7A0D73C1}"/>
</file>

<file path=customXml/itemProps2.xml><?xml version="1.0" encoding="utf-8"?>
<ds:datastoreItem xmlns:ds="http://schemas.openxmlformats.org/officeDocument/2006/customXml" ds:itemID="{F2C6B63D-7EC8-412B-933E-7C70A9279873}"/>
</file>

<file path=customXml/itemProps3.xml><?xml version="1.0" encoding="utf-8"?>
<ds:datastoreItem xmlns:ds="http://schemas.openxmlformats.org/officeDocument/2006/customXml" ds:itemID="{4671E6A9-9880-47CD-9733-5A6B21B189D0}"/>
</file>

<file path=docProps/app.xml><?xml version="1.0" encoding="utf-8"?>
<Properties xmlns="http://schemas.openxmlformats.org/officeDocument/2006/extended-properties" xmlns:vt="http://schemas.openxmlformats.org/officeDocument/2006/docPropsVTypes">
  <Template>Purdue1</Template>
  <TotalTime>3593</TotalTime>
  <Words>1557</Words>
  <Application>Microsoft Office PowerPoint</Application>
  <PresentationFormat>Widescreen</PresentationFormat>
  <Paragraphs>219</Paragraphs>
  <Slides>23</Slides>
  <Notes>19</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United Sans Cd Md</vt:lpstr>
      <vt:lpstr>Acumin Pro SemiCondensed</vt:lpstr>
      <vt:lpstr>Acumin Pro ExtraCondensed Smbd</vt:lpstr>
      <vt:lpstr>Calibri</vt:lpstr>
      <vt:lpstr>Arial</vt:lpstr>
      <vt:lpstr>Acumin Pro ExtraCondensed</vt:lpstr>
      <vt:lpstr>Acumin Pro Semibold</vt:lpstr>
      <vt:lpstr>Acumin Pro Medium</vt:lpstr>
      <vt:lpstr>Wingdings</vt:lpstr>
      <vt:lpstr>Acumin Pro</vt:lpstr>
      <vt:lpstr>United Sans Rg Md</vt:lpstr>
      <vt:lpstr>Purdue1</vt:lpstr>
      <vt:lpstr>Driving Toward the Next Normal:  Swimming with Black Swans</vt:lpstr>
      <vt:lpstr>Strategic thinking in times of crisis</vt:lpstr>
      <vt:lpstr>Drivers of Change</vt:lpstr>
      <vt:lpstr>Key Drivers of a Post Pandemic World</vt:lpstr>
      <vt:lpstr>Drivers of change</vt:lpstr>
      <vt:lpstr>Drivers of change</vt:lpstr>
      <vt:lpstr>Drivers of change</vt:lpstr>
      <vt:lpstr>Drivers of change</vt:lpstr>
      <vt:lpstr>Drivers of change</vt:lpstr>
      <vt:lpstr>Drivers of change</vt:lpstr>
      <vt:lpstr>Drivers of change</vt:lpstr>
      <vt:lpstr>Drivers of change</vt:lpstr>
      <vt:lpstr>Drivers of change</vt:lpstr>
      <vt:lpstr>Drivers of change</vt:lpstr>
      <vt:lpstr>Drivers of change</vt:lpstr>
      <vt:lpstr>Drivers of change</vt:lpstr>
      <vt:lpstr>Scenarios for the post COVID-19</vt:lpstr>
      <vt:lpstr>Implications for Agriculture Markets</vt:lpstr>
      <vt:lpstr>Strategies for the Next Normal</vt:lpstr>
      <vt:lpstr>Resilient, Responsive, and Resourceful</vt:lpstr>
      <vt:lpstr>Rethinking the organization </vt:lpstr>
      <vt:lpstr>Center for Food and Agricultural Business Resources</vt:lpstr>
      <vt:lpstr>Center for Food and Agricultural Business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Lourival Monaco</dc:creator>
  <cp:lastModifiedBy>Estrada, Julie A</cp:lastModifiedBy>
  <cp:revision>102</cp:revision>
  <cp:lastPrinted>2020-07-22T13:06:02Z</cp:lastPrinted>
  <dcterms:created xsi:type="dcterms:W3CDTF">2020-06-28T01:47:43Z</dcterms:created>
  <dcterms:modified xsi:type="dcterms:W3CDTF">2020-12-14T13:21:32Z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0x0101006F3F4F12AB7E8B4CA36163DE1786C39A</vt:lpwstr>
  </property>
</Properties>
</file>