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4" r:id="rId2"/>
    <p:sldId id="677" r:id="rId3"/>
    <p:sldId id="683" r:id="rId4"/>
    <p:sldId id="693" r:id="rId5"/>
    <p:sldId id="682" r:id="rId6"/>
    <p:sldId id="695" r:id="rId7"/>
    <p:sldId id="688" r:id="rId8"/>
    <p:sldId id="256" r:id="rId9"/>
    <p:sldId id="684" r:id="rId10"/>
    <p:sldId id="685" r:id="rId11"/>
    <p:sldId id="257" r:id="rId12"/>
    <p:sldId id="648" r:id="rId13"/>
    <p:sldId id="649" r:id="rId14"/>
    <p:sldId id="644" r:id="rId15"/>
    <p:sldId id="646" r:id="rId16"/>
    <p:sldId id="655" r:id="rId17"/>
    <p:sldId id="495" r:id="rId18"/>
    <p:sldId id="658" r:id="rId19"/>
    <p:sldId id="676" r:id="rId20"/>
    <p:sldId id="308" r:id="rId21"/>
    <p:sldId id="306" r:id="rId22"/>
    <p:sldId id="317" r:id="rId23"/>
    <p:sldId id="309" r:id="rId24"/>
    <p:sldId id="312" r:id="rId25"/>
    <p:sldId id="664" r:id="rId26"/>
    <p:sldId id="665" r:id="rId27"/>
    <p:sldId id="678" r:id="rId28"/>
    <p:sldId id="703" r:id="rId29"/>
    <p:sldId id="700" r:id="rId30"/>
    <p:sldId id="680" r:id="rId31"/>
    <p:sldId id="679" r:id="rId32"/>
    <p:sldId id="697" r:id="rId33"/>
    <p:sldId id="704" r:id="rId34"/>
    <p:sldId id="705" r:id="rId35"/>
    <p:sldId id="698" r:id="rId36"/>
    <p:sldId id="699" r:id="rId37"/>
    <p:sldId id="364" r:id="rId38"/>
    <p:sldId id="365" r:id="rId39"/>
    <p:sldId id="366" r:id="rId40"/>
    <p:sldId id="706" r:id="rId41"/>
    <p:sldId id="313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497614591660512E-2"/>
          <c:y val="3.6398897175174909E-2"/>
          <c:w val="0.54401631912964643"/>
          <c:h val="0.80765815409016961"/>
        </c:manualLayout>
      </c:layout>
      <c:barChart>
        <c:barDir val="bar"/>
        <c:grouping val="stacked"/>
        <c:varyColors val="0"/>
        <c:ser>
          <c:idx val="5"/>
          <c:order val="4"/>
          <c:spPr>
            <a:noFill/>
            <a:ln>
              <a:noFill/>
            </a:ln>
            <a:effectLst/>
          </c:spPr>
          <c:invertIfNegative val="0"/>
          <c:cat>
            <c:strRef>
              <c:f>Percep!$B$6:$B$18</c:f>
              <c:strCache>
                <c:ptCount val="13"/>
                <c:pt idx="0">
                  <c:v>tasty</c:v>
                </c:pt>
                <c:pt idx="1">
                  <c:v>affordable</c:v>
                </c:pt>
                <c:pt idx="2">
                  <c:v>unnatural</c:v>
                </c:pt>
                <c:pt idx="3">
                  <c:v>nutritious </c:v>
                </c:pt>
                <c:pt idx="4">
                  <c:v>safe </c:v>
                </c:pt>
                <c:pt idx="5">
                  <c:v>healthy</c:v>
                </c:pt>
                <c:pt idx="6">
                  <c:v>environmentally friendly</c:v>
                </c:pt>
                <c:pt idx="7">
                  <c:v>ethical</c:v>
                </c:pt>
                <c:pt idx="8">
                  <c:v>animal welfare </c:v>
                </c:pt>
                <c:pt idx="9">
                  <c:v>avoid food shortage problems</c:v>
                </c:pt>
                <c:pt idx="10">
                  <c:v>viable alternative to farmed meat </c:v>
                </c:pt>
                <c:pt idx="11">
                  <c:v>reduce the impact of global warming</c:v>
                </c:pt>
                <c:pt idx="12">
                  <c:v>negative impact on traditional farmers</c:v>
                </c:pt>
              </c:strCache>
            </c:strRef>
          </c:cat>
          <c:val>
            <c:numRef>
              <c:f>Percep!$C$6:$C$18</c:f>
              <c:numCache>
                <c:formatCode>General</c:formatCode>
                <c:ptCount val="1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4-4990-A944-785D98CFE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0749664"/>
        <c:axId val="620756880"/>
      </c:barChart>
      <c:scatterChart>
        <c:scatterStyle val="lineMarker"/>
        <c:varyColors val="0"/>
        <c:ser>
          <c:idx val="0"/>
          <c:order val="0"/>
          <c:tx>
            <c:strRef>
              <c:f>Percep!$C$4</c:f>
              <c:strCache>
                <c:ptCount val="1"/>
                <c:pt idx="0">
                  <c:v>Farm raised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Percep!$E$6:$E$18</c:f>
              <c:numCache>
                <c:formatCode>0.00</c:formatCode>
                <c:ptCount val="13"/>
                <c:pt idx="0">
                  <c:v>4.247541</c:v>
                </c:pt>
                <c:pt idx="1">
                  <c:v>3.7202190000000002</c:v>
                </c:pt>
                <c:pt idx="2">
                  <c:v>2.2245900000000001</c:v>
                </c:pt>
                <c:pt idx="3">
                  <c:v>3.9704920000000001</c:v>
                </c:pt>
                <c:pt idx="4">
                  <c:v>3.8513660000000001</c:v>
                </c:pt>
                <c:pt idx="5">
                  <c:v>3.7765029999999999</c:v>
                </c:pt>
                <c:pt idx="6">
                  <c:v>3.4770490000000001</c:v>
                </c:pt>
                <c:pt idx="7">
                  <c:v>3.636612</c:v>
                </c:pt>
              </c:numCache>
            </c:numRef>
          </c:xVal>
          <c:yVal>
            <c:numRef>
              <c:f>Percep!$A$6:$A$18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5D4-4990-A944-785D98CFE57C}"/>
            </c:ext>
          </c:extLst>
        </c:ser>
        <c:ser>
          <c:idx val="1"/>
          <c:order val="1"/>
          <c:tx>
            <c:strRef>
              <c:f>Percep!$I$4</c:f>
              <c:strCache>
                <c:ptCount val="1"/>
                <c:pt idx="0">
                  <c:v>Labgrown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Percep!$I$6:$I$18</c:f>
              <c:numCache>
                <c:formatCode>0.00</c:formatCode>
                <c:ptCount val="13"/>
                <c:pt idx="0">
                  <c:v>2.8060109999999998</c:v>
                </c:pt>
                <c:pt idx="1">
                  <c:v>2.996721</c:v>
                </c:pt>
                <c:pt idx="2">
                  <c:v>3.6191260000000001</c:v>
                </c:pt>
                <c:pt idx="3">
                  <c:v>2.9076499999999998</c:v>
                </c:pt>
                <c:pt idx="4">
                  <c:v>2.8021859999999998</c:v>
                </c:pt>
                <c:pt idx="5">
                  <c:v>2.7972679999999999</c:v>
                </c:pt>
                <c:pt idx="6">
                  <c:v>3.0830600000000001</c:v>
                </c:pt>
                <c:pt idx="7">
                  <c:v>2.8273220000000001</c:v>
                </c:pt>
                <c:pt idx="8">
                  <c:v>3.0273219999999998</c:v>
                </c:pt>
                <c:pt idx="9">
                  <c:v>3.2163930000000001</c:v>
                </c:pt>
                <c:pt idx="10">
                  <c:v>2.9666670000000002</c:v>
                </c:pt>
                <c:pt idx="11">
                  <c:v>3.010383</c:v>
                </c:pt>
                <c:pt idx="12">
                  <c:v>3.5584699999999998</c:v>
                </c:pt>
              </c:numCache>
            </c:numRef>
          </c:xVal>
          <c:yVal>
            <c:numRef>
              <c:f>Percep!$A$6:$A$18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5D4-4990-A944-785D98CFE57C}"/>
            </c:ext>
          </c:extLst>
        </c:ser>
        <c:ser>
          <c:idx val="2"/>
          <c:order val="2"/>
          <c:tx>
            <c:strRef>
              <c:f>Percep!$M$4</c:f>
              <c:strCache>
                <c:ptCount val="1"/>
                <c:pt idx="0">
                  <c:v>Pea protein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Percep!$M$6:$M$18</c:f>
              <c:numCache>
                <c:formatCode>0.00</c:formatCode>
                <c:ptCount val="13"/>
                <c:pt idx="0">
                  <c:v>2.9885250000000001</c:v>
                </c:pt>
                <c:pt idx="1">
                  <c:v>3.1655739999999999</c:v>
                </c:pt>
                <c:pt idx="2">
                  <c:v>3.1497269999999999</c:v>
                </c:pt>
                <c:pt idx="3">
                  <c:v>3.3267760000000002</c:v>
                </c:pt>
                <c:pt idx="4">
                  <c:v>3.348087</c:v>
                </c:pt>
                <c:pt idx="5">
                  <c:v>3.378142</c:v>
                </c:pt>
                <c:pt idx="6">
                  <c:v>3.4442620000000002</c:v>
                </c:pt>
                <c:pt idx="7">
                  <c:v>3.374317</c:v>
                </c:pt>
                <c:pt idx="8">
                  <c:v>3.2967209999999998</c:v>
                </c:pt>
                <c:pt idx="9">
                  <c:v>3.404372</c:v>
                </c:pt>
                <c:pt idx="10">
                  <c:v>3.2759559999999999</c:v>
                </c:pt>
                <c:pt idx="11">
                  <c:v>3.2163930000000001</c:v>
                </c:pt>
                <c:pt idx="12">
                  <c:v>3.3879779999999999</c:v>
                </c:pt>
              </c:numCache>
            </c:numRef>
          </c:xVal>
          <c:yVal>
            <c:numRef>
              <c:f>Percep!$A$6:$A$18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5D4-4990-A944-785D98CFE57C}"/>
            </c:ext>
          </c:extLst>
        </c:ser>
        <c:ser>
          <c:idx val="3"/>
          <c:order val="3"/>
          <c:tx>
            <c:strRef>
              <c:f>Percep!$R$4</c:f>
              <c:strCache>
                <c:ptCount val="1"/>
                <c:pt idx="0">
                  <c:v>animal-like protein produed by yeast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Percep!$Q$6:$Q$18</c:f>
              <c:numCache>
                <c:formatCode>0.00</c:formatCode>
                <c:ptCount val="13"/>
                <c:pt idx="0">
                  <c:v>2.9038249999999999</c:v>
                </c:pt>
                <c:pt idx="1">
                  <c:v>3.0934430000000002</c:v>
                </c:pt>
                <c:pt idx="2">
                  <c:v>3.2721309999999999</c:v>
                </c:pt>
                <c:pt idx="3">
                  <c:v>3.1754099999999998</c:v>
                </c:pt>
                <c:pt idx="4">
                  <c:v>3.1661199999999998</c:v>
                </c:pt>
                <c:pt idx="5">
                  <c:v>3.1748630000000002</c:v>
                </c:pt>
                <c:pt idx="6">
                  <c:v>3.3289620000000002</c:v>
                </c:pt>
                <c:pt idx="7">
                  <c:v>3.238251</c:v>
                </c:pt>
                <c:pt idx="8">
                  <c:v>3.2010930000000002</c:v>
                </c:pt>
                <c:pt idx="9">
                  <c:v>3.3628420000000001</c:v>
                </c:pt>
                <c:pt idx="10">
                  <c:v>3.1284149999999999</c:v>
                </c:pt>
                <c:pt idx="11">
                  <c:v>3.151913</c:v>
                </c:pt>
                <c:pt idx="12">
                  <c:v>3.4092899999999999</c:v>
                </c:pt>
              </c:numCache>
            </c:numRef>
          </c:xVal>
          <c:yVal>
            <c:numRef>
              <c:f>Percep!$A$6:$A$18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5D4-4990-A944-785D98CFE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231936"/>
        <c:axId val="336228984"/>
      </c:scatterChart>
      <c:valAx>
        <c:axId val="336231936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228984"/>
        <c:crosses val="autoZero"/>
        <c:crossBetween val="midCat"/>
        <c:majorUnit val="1"/>
      </c:valAx>
      <c:valAx>
        <c:axId val="336228984"/>
        <c:scaling>
          <c:orientation val="minMax"/>
          <c:max val="13"/>
          <c:min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36231936"/>
        <c:crosses val="autoZero"/>
        <c:crossBetween val="midCat"/>
        <c:majorUnit val="1"/>
      </c:valAx>
      <c:valAx>
        <c:axId val="62075688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one"/>
        <c:crossAx val="620749664"/>
        <c:crosses val="max"/>
        <c:crossBetween val="midCat"/>
      </c:valAx>
      <c:catAx>
        <c:axId val="62074966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0756880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400" b="1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9E5A50-5B3B-44E2-9F11-FDACE8CE803B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FE5AE9-5D9C-4CA9-A20D-B8935C92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50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C6ED0A-E4A2-4AB3-A448-78DAA1C20347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C87A1B-C204-4901-AC01-1E0489873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any of you tried the impossible burger or the beyond meat burger?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6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Beyond Burger© is currently offered in grocery stores, until very recently the Impossible Burger© was only available in restaurants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66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Memphis Meats, a Silicon Valley clean meat startup funded by Bill Gates and Richard Branson, is experimenting with using Crispr to make its chicken and beef.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3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5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428C7-1E71-4961-BCDE-F12ACFBE121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80548-F7AB-4498-A88D-8BDC6CFD9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ommons.wikimedia.org/wiki/File:Sun01.jpg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wccftech.com/renewable-energy-finally-replacing-fossil-fuels/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png"/><Relationship Id="rId3" Type="http://schemas.openxmlformats.org/officeDocument/2006/relationships/hyperlink" Target="https://commons.wikimedia.org/wiki/File:Sun01.jpg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9.jpeg"/><Relationship Id="rId5" Type="http://schemas.openxmlformats.org/officeDocument/2006/relationships/hyperlink" Target="http://wccftech.com/renewable-energy-finally-replacing-fossil-fuels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62000" y="838200"/>
            <a:ext cx="76200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000" dirty="0">
              <a:latin typeface="Arial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To Infinity …. and Beyond: Meat</a:t>
            </a:r>
            <a:endParaRPr lang="en-US" sz="3600" dirty="0">
              <a:solidFill>
                <a:srgbClr val="FFFF00"/>
              </a:solidFill>
              <a:latin typeface="Arial" charset="0"/>
            </a:endParaRPr>
          </a:p>
          <a:p>
            <a:pPr algn="ctr"/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pPr algn="ctr"/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pPr algn="ctr"/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pPr algn="ctr"/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Jayson L. Lusk</a:t>
            </a:r>
          </a:p>
          <a:p>
            <a:pPr algn="ctr"/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Distinguished Professor and Head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charset="0"/>
              </a:rPr>
              <a:t>Department of Agricultural Economics</a:t>
            </a:r>
            <a:endParaRPr lang="en-US" sz="1800" b="1" dirty="0">
              <a:solidFill>
                <a:srgbClr val="FFC000"/>
              </a:solidFill>
              <a:latin typeface="Arial" charset="0"/>
            </a:endParaRPr>
          </a:p>
          <a:p>
            <a:pPr algn="ctr"/>
            <a:r>
              <a:rPr lang="en-US" sz="1800" b="1" dirty="0">
                <a:solidFill>
                  <a:srgbClr val="FFC000"/>
                </a:solidFill>
                <a:latin typeface="Arial" charset="0"/>
              </a:rPr>
              <a:t>Purdue University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charset="0"/>
              </a:rPr>
              <a:t>jayson.lusk@gmail.com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charset="0"/>
              </a:rPr>
              <a:t>www.jaysonlusk.com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charset="0"/>
              </a:rPr>
              <a:t>@</a:t>
            </a:r>
            <a:r>
              <a:rPr lang="en-US" b="1" dirty="0" err="1">
                <a:solidFill>
                  <a:srgbClr val="FFC000"/>
                </a:solidFill>
                <a:latin typeface="Arial" charset="0"/>
              </a:rPr>
              <a:t>JaysonLusk</a:t>
            </a:r>
            <a:endParaRPr lang="en-US" b="1" dirty="0">
              <a:solidFill>
                <a:srgbClr val="FFC000"/>
              </a:solidFill>
              <a:latin typeface="Arial" charset="0"/>
            </a:endParaRPr>
          </a:p>
          <a:p>
            <a:pPr algn="ctr"/>
            <a:endParaRPr lang="en-US" sz="1400" u="sng" dirty="0">
              <a:solidFill>
                <a:srgbClr val="CC3300"/>
              </a:solidFill>
              <a:latin typeface="Arial" charset="0"/>
            </a:endParaRPr>
          </a:p>
          <a:p>
            <a:pPr algn="ctr"/>
            <a:endParaRPr lang="en-US" sz="1400" u="sng" dirty="0">
              <a:solidFill>
                <a:srgbClr val="CC3300"/>
              </a:solidFill>
              <a:latin typeface="Arial" charset="0"/>
            </a:endParaRPr>
          </a:p>
          <a:p>
            <a:pPr algn="ctr"/>
            <a:endParaRPr lang="en-US" sz="1800" dirty="0">
              <a:solidFill>
                <a:srgbClr val="CC3300"/>
              </a:solidFill>
              <a:latin typeface="Arial" charset="0"/>
            </a:endParaRPr>
          </a:p>
          <a:p>
            <a:pPr algn="ctr"/>
            <a:endParaRPr lang="en-US" sz="1800" dirty="0">
              <a:solidFill>
                <a:srgbClr val="CC3300"/>
              </a:solidFill>
              <a:latin typeface="Arial" charset="0"/>
            </a:endParaRPr>
          </a:p>
          <a:p>
            <a:pPr algn="ctr"/>
            <a:endParaRPr lang="en-US" sz="3000" dirty="0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0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48482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04800"/>
            <a:ext cx="870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 or this . . .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114800"/>
            <a:ext cx="472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68605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://james-mcwilliams.com/wp-content/uploads/2013/01/chickens-in-c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29075"/>
            <a:ext cx="4457700" cy="28289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676400"/>
            <a:ext cx="253189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ens-newswire.com/ens/feb2008/20080217_downe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57200"/>
            <a:ext cx="3095625" cy="2247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25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Mounting Criticisms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3400" y="1143000"/>
            <a:ext cx="79248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914400" lvl="1" indent="-457200">
              <a:spcBef>
                <a:spcPct val="20000"/>
              </a:spcBef>
            </a:pPr>
            <a:endParaRPr lang="en-US" sz="900" b="1" dirty="0">
              <a:solidFill>
                <a:schemeClr val="bg1"/>
              </a:solidFill>
              <a:latin typeface="Arial" charset="0"/>
            </a:endParaRP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Environment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Health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Animal Welfare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Food Safety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9AF70DBB-7829-4DF7-9D1E-CE61FDCE6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1000"/>
            <a:ext cx="542381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76600"/>
            <a:ext cx="5327614" cy="327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810041"/>
            <a:ext cx="3079068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8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Why does it matter?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1107440"/>
            <a:ext cx="8001000" cy="4759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914400" lvl="1" indent="-457200">
              <a:spcBef>
                <a:spcPct val="20000"/>
              </a:spcBef>
            </a:pPr>
            <a:endParaRPr lang="en-US" sz="900" b="1" dirty="0">
              <a:solidFill>
                <a:schemeClr val="bg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2018 Total Farm Receipts = $373 billion 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</a:rPr>
              <a:t>$175 billion of animal products (47%)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</a:rPr>
              <a:t>$56.5 billion of feed grains (15%)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43% of domestic corn use goes directly to animals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Another 20% indirectly reaches animals via distillers grains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b="1" dirty="0">
                <a:solidFill>
                  <a:schemeClr val="bg1"/>
                </a:solidFill>
              </a:rPr>
              <a:t>$39.8 billion soybeans (11%)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About 85% soybean meal goes to animals</a:t>
            </a:r>
          </a:p>
          <a:p>
            <a:pPr marL="1371600" lvl="2" indent="-457200">
              <a:spcBef>
                <a:spcPct val="20000"/>
              </a:spcBef>
              <a:buFont typeface="Arial" pitchFamily="34" charset="0"/>
              <a:buChar char="–"/>
            </a:pP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2882E-F7B6-4D34-9679-0804890816CC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USDA ERS and USDA WASDE reports</a:t>
            </a:r>
          </a:p>
        </p:txBody>
      </p:sp>
    </p:spTree>
    <p:extLst>
      <p:ext uri="{BB962C8B-B14F-4D97-AF65-F5344CB8AC3E}">
        <p14:creationId xmlns:p14="http://schemas.microsoft.com/office/powerpoint/2010/main" val="83419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An Analogy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647779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683344" y="44958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1FEA2-A416-450D-9507-4124E8BA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00" y="1562101"/>
            <a:ext cx="1495379" cy="1523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07653-ED38-4EE2-B406-98940AB34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05662" y="3086101"/>
            <a:ext cx="2000250" cy="133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65B098-456E-40A5-81FF-E46E9FC45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518" y="4433347"/>
            <a:ext cx="1867689" cy="1247775"/>
          </a:xfrm>
          <a:prstGeom prst="rect">
            <a:avLst/>
          </a:prstGeom>
        </p:spPr>
      </p:pic>
      <p:sp>
        <p:nvSpPr>
          <p:cNvPr id="20" name="Right Arrow 10">
            <a:extLst>
              <a:ext uri="{FF2B5EF4-FFF2-40B4-BE49-F238E27FC236}">
                <a16:creationId xmlns:a16="http://schemas.microsoft.com/office/drawing/2014/main" id="{0B1237D3-F5FC-4817-9A09-C4AF85E9E65A}"/>
              </a:ext>
            </a:extLst>
          </p:cNvPr>
          <p:cNvSpPr/>
          <p:nvPr/>
        </p:nvSpPr>
        <p:spPr>
          <a:xfrm>
            <a:off x="6706573" y="5860211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E7C2BB-4DF9-4863-8030-263EB2BC4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6023987"/>
            <a:ext cx="343025" cy="605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F38970-5CB6-4C61-9CFB-5F0352A97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912" y="4407947"/>
            <a:ext cx="1523599" cy="1247775"/>
          </a:xfrm>
          <a:prstGeom prst="rect">
            <a:avLst/>
          </a:prstGeom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E689A42F-5CE4-4E6A-89B6-60D33F226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DDF10-03E3-4135-949C-BA6C6420D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5860211"/>
            <a:ext cx="1285875" cy="8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05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An Analogy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444817" y="2191273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298061" y="3000376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1FEA2-A416-450D-9507-4124E8BA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00" y="1562101"/>
            <a:ext cx="1495379" cy="1523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07653-ED38-4EE2-B406-98940AB34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05662" y="3086101"/>
            <a:ext cx="2000250" cy="133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65B098-456E-40A5-81FF-E46E9FC45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518" y="4433347"/>
            <a:ext cx="1867689" cy="1247775"/>
          </a:xfrm>
          <a:prstGeom prst="rect">
            <a:avLst/>
          </a:prstGeom>
        </p:spPr>
      </p:pic>
      <p:sp>
        <p:nvSpPr>
          <p:cNvPr id="20" name="Right Arrow 10">
            <a:extLst>
              <a:ext uri="{FF2B5EF4-FFF2-40B4-BE49-F238E27FC236}">
                <a16:creationId xmlns:a16="http://schemas.microsoft.com/office/drawing/2014/main" id="{0B1237D3-F5FC-4817-9A09-C4AF85E9E65A}"/>
              </a:ext>
            </a:extLst>
          </p:cNvPr>
          <p:cNvSpPr/>
          <p:nvPr/>
        </p:nvSpPr>
        <p:spPr>
          <a:xfrm>
            <a:off x="7758595" y="3936254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F38970-5CB6-4C61-9CFB-5F0352A97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912" y="4407947"/>
            <a:ext cx="1523599" cy="1247775"/>
          </a:xfrm>
          <a:prstGeom prst="rect">
            <a:avLst/>
          </a:prstGeom>
        </p:spPr>
      </p:pic>
      <p:sp>
        <p:nvSpPr>
          <p:cNvPr id="14" name="&quot;No&quot; Symbol 2">
            <a:extLst>
              <a:ext uri="{FF2B5EF4-FFF2-40B4-BE49-F238E27FC236}">
                <a16:creationId xmlns:a16="http://schemas.microsoft.com/office/drawing/2014/main" id="{6288F9DB-9D0B-4397-8869-96FD99603027}"/>
              </a:ext>
            </a:extLst>
          </p:cNvPr>
          <p:cNvSpPr/>
          <p:nvPr/>
        </p:nvSpPr>
        <p:spPr>
          <a:xfrm>
            <a:off x="2400157" y="3028951"/>
            <a:ext cx="1411259" cy="14478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2016A0-C453-47AC-B7D6-56A036410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288" y="1552576"/>
            <a:ext cx="922111" cy="1447800"/>
          </a:xfrm>
          <a:prstGeom prst="rect">
            <a:avLst/>
          </a:prstGeom>
        </p:spPr>
      </p:pic>
      <p:sp>
        <p:nvSpPr>
          <p:cNvPr id="21" name="&quot;No&quot; Symbol 2">
            <a:extLst>
              <a:ext uri="{FF2B5EF4-FFF2-40B4-BE49-F238E27FC236}">
                <a16:creationId xmlns:a16="http://schemas.microsoft.com/office/drawing/2014/main" id="{7F23632B-53BC-45C4-A059-8AC0965EADE9}"/>
              </a:ext>
            </a:extLst>
          </p:cNvPr>
          <p:cNvSpPr/>
          <p:nvPr/>
        </p:nvSpPr>
        <p:spPr>
          <a:xfrm>
            <a:off x="5013516" y="4279266"/>
            <a:ext cx="1411259" cy="14478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7" descr="C:\Users\ljayson\AppData\Local\Microsoft\Windows\Temporary Internet Files\Content.IE5\PCE2NI50\PngMedium-Corn-Fresh-2605[1].gif">
            <a:extLst>
              <a:ext uri="{FF2B5EF4-FFF2-40B4-BE49-F238E27FC236}">
                <a16:creationId xmlns:a16="http://schemas.microsoft.com/office/drawing/2014/main" id="{19ED64E7-4D79-4E95-B961-947E8642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60" y="3090166"/>
            <a:ext cx="688407" cy="12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5D98F-8CCD-40D6-BAD2-D7718527F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3110288"/>
            <a:ext cx="1777715" cy="1203998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240B20D-4A65-427C-B4B0-64FB7C6D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40" y="4264026"/>
            <a:ext cx="1076890" cy="9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5">
            <a:extLst>
              <a:ext uri="{FF2B5EF4-FFF2-40B4-BE49-F238E27FC236}">
                <a16:creationId xmlns:a16="http://schemas.microsoft.com/office/drawing/2014/main" id="{2A917D71-0A56-49F8-8116-5033F8A2F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9173D-15AB-4261-A19A-0ED781AA22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0" y="6023987"/>
            <a:ext cx="343025" cy="6054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6F21B2-17F9-4B4C-80B7-3097C1A91E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200" y="5860211"/>
            <a:ext cx="1285875" cy="8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048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Consumer Demand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1779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Analysis of BLS, Consumer Expenditure Survey Data; in 2017 $’s per Household per Year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2" y="1600200"/>
            <a:ext cx="4163809" cy="246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01" y="1607802"/>
            <a:ext cx="4163809" cy="246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96" y="4171016"/>
            <a:ext cx="4163809" cy="2468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00" y="4171016"/>
            <a:ext cx="4163809" cy="246888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2743200" y="2456042"/>
            <a:ext cx="152400" cy="3908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086600" y="2456042"/>
            <a:ext cx="152400" cy="2871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086600" y="4993293"/>
            <a:ext cx="152400" cy="1524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743200" y="4988680"/>
            <a:ext cx="152400" cy="1524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342946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11779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Analysis of USDA-ERS data</a:t>
            </a:r>
          </a:p>
        </p:txBody>
      </p:sp>
    </p:spTree>
    <p:extLst>
      <p:ext uri="{BB962C8B-B14F-4D97-AF65-F5344CB8AC3E}">
        <p14:creationId xmlns:p14="http://schemas.microsoft.com/office/powerpoint/2010/main" val="3077098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11779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Analysis of USDA-ERS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799042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84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2318114"/>
            <a:ext cx="7772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charset="0"/>
              </a:rPr>
              <a:t>New Competitive Pressures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812E62AD-C509-4AF0-8288-1F428B744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357"/>
          <a:stretch>
            <a:fillRect/>
          </a:stretch>
        </p:blipFill>
        <p:spPr>
          <a:xfrm>
            <a:off x="3479657" y="4315121"/>
            <a:ext cx="1828800" cy="1828800"/>
          </a:xfrm>
          <a:prstGeom prst="ellipse">
            <a:avLst/>
          </a:prstGeom>
        </p:spPr>
      </p:pic>
      <p:pic>
        <p:nvPicPr>
          <p:cNvPr id="4" name="Picture Placeholder 35">
            <a:extLst>
              <a:ext uri="{FF2B5EF4-FFF2-40B4-BE49-F238E27FC236}">
                <a16:creationId xmlns:a16="http://schemas.microsoft.com/office/drawing/2014/main" id="{1DD1AC2A-E3D5-4543-B792-3F5BB30C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r="11862"/>
          <a:stretch>
            <a:fillRect/>
          </a:stretch>
        </p:blipFill>
        <p:spPr>
          <a:xfrm>
            <a:off x="576366" y="4315121"/>
            <a:ext cx="1828800" cy="1828800"/>
          </a:xfrm>
          <a:prstGeom prst="ellipse">
            <a:avLst/>
          </a:prstGeom>
        </p:spPr>
      </p:pic>
      <p:pic>
        <p:nvPicPr>
          <p:cNvPr id="6" name="Picture Placeholder 53">
            <a:extLst>
              <a:ext uri="{FF2B5EF4-FFF2-40B4-BE49-F238E27FC236}">
                <a16:creationId xmlns:a16="http://schemas.microsoft.com/office/drawing/2014/main" id="{F9D8FF74-6D21-4904-A117-C38DAA2D5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0450"/>
          <a:stretch>
            <a:fillRect/>
          </a:stretch>
        </p:blipFill>
        <p:spPr>
          <a:xfrm>
            <a:off x="5189086" y="4315121"/>
            <a:ext cx="1828800" cy="1828800"/>
          </a:xfrm>
          <a:prstGeom prst="ellipse">
            <a:avLst/>
          </a:prstGeom>
        </p:spPr>
      </p:pic>
      <p:pic>
        <p:nvPicPr>
          <p:cNvPr id="7" name="Picture Placeholder 63">
            <a:extLst>
              <a:ext uri="{FF2B5EF4-FFF2-40B4-BE49-F238E27FC236}">
                <a16:creationId xmlns:a16="http://schemas.microsoft.com/office/drawing/2014/main" id="{5900D475-8E49-404A-8D95-84DCB9305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r="23758"/>
          <a:stretch>
            <a:fillRect/>
          </a:stretch>
        </p:blipFill>
        <p:spPr>
          <a:xfrm>
            <a:off x="6804297" y="4315121"/>
            <a:ext cx="1828800" cy="182880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E87F06-BF84-430A-B32D-23D21E15B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12" y="329243"/>
            <a:ext cx="3457575" cy="198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725193-BE6A-4A0A-9D78-AD001F86A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211" y="1892896"/>
            <a:ext cx="509589" cy="4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88DEAE-A9EE-4482-B9BA-B3D02BBA2562}"/>
              </a:ext>
            </a:extLst>
          </p:cNvPr>
          <p:cNvSpPr txBox="1"/>
          <p:nvPr/>
        </p:nvSpPr>
        <p:spPr>
          <a:xfrm>
            <a:off x="152400" y="65532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UN FAO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792ED-2F99-4249-A9F7-2BA4A8B72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61059"/>
            <a:ext cx="8305800" cy="52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6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New generation of plant-based burgers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00" y="1791891"/>
            <a:ext cx="8719200" cy="3650423"/>
          </a:xfrm>
        </p:spPr>
        <p:txBody>
          <a:bodyPr>
            <a:normAutofit/>
          </a:bodyPr>
          <a:lstStyle/>
          <a:p>
            <a:pPr marL="639763" indent="-457200" defTabSz="3027487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</a:rPr>
              <a:t>New plant-based burger patties that create a meat-eating experience designed to mimic </a:t>
            </a:r>
            <a:r>
              <a:rPr lang="en-US" b="1" dirty="0"/>
              <a:t>the taste and texture of beef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6F6703-7C3B-4C08-8E84-428C0E87641C}"/>
              </a:ext>
            </a:extLst>
          </p:cNvPr>
          <p:cNvSpPr/>
          <p:nvPr/>
        </p:nvSpPr>
        <p:spPr>
          <a:xfrm>
            <a:off x="2514314" y="2905094"/>
            <a:ext cx="63167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Heme</a:t>
            </a:r>
            <a:r>
              <a:rPr lang="en-GB" b="1" dirty="0">
                <a:solidFill>
                  <a:schemeClr val="bg1"/>
                </a:solidFill>
              </a:rPr>
              <a:t> protein (</a:t>
            </a:r>
            <a:r>
              <a:rPr lang="en-GB" b="1" dirty="0" err="1">
                <a:solidFill>
                  <a:schemeClr val="bg1"/>
                </a:solidFill>
              </a:rPr>
              <a:t>leghemoglobin</a:t>
            </a:r>
            <a:r>
              <a:rPr lang="en-GB" b="1" dirty="0">
                <a:solidFill>
                  <a:schemeClr val="bg1"/>
                </a:solidFill>
              </a:rPr>
              <a:t>) produced by GM yeast, for meaty flavour and appearance </a:t>
            </a:r>
            <a:r>
              <a:rPr lang="en-US" b="1" dirty="0">
                <a:solidFill>
                  <a:schemeClr val="bg1"/>
                </a:solidFill>
              </a:rPr>
              <a:t>(Impossible Burger).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Pea protein and beet juice resulting in a burger that ‘bleeds’ like a traditional beef burger (Beyond Burger).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" name="Picture Placeholder 53">
            <a:extLst>
              <a:ext uri="{FF2B5EF4-FFF2-40B4-BE49-F238E27FC236}">
                <a16:creationId xmlns:a16="http://schemas.microsoft.com/office/drawing/2014/main" id="{7CA6F522-7DDE-41DB-BA3A-B2158486F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0450"/>
          <a:stretch>
            <a:fillRect/>
          </a:stretch>
        </p:blipFill>
        <p:spPr>
          <a:xfrm>
            <a:off x="897481" y="4101193"/>
            <a:ext cx="1188720" cy="1188720"/>
          </a:xfrm>
          <a:prstGeom prst="ellipse">
            <a:avLst/>
          </a:prstGeom>
        </p:spPr>
      </p:pic>
      <p:pic>
        <p:nvPicPr>
          <p:cNvPr id="10" name="Picture Placeholder 71">
            <a:extLst>
              <a:ext uri="{FF2B5EF4-FFF2-40B4-BE49-F238E27FC236}">
                <a16:creationId xmlns:a16="http://schemas.microsoft.com/office/drawing/2014/main" id="{E411CC6B-E4BB-4828-9947-EC74E4F6B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357"/>
          <a:stretch>
            <a:fillRect/>
          </a:stretch>
        </p:blipFill>
        <p:spPr>
          <a:xfrm>
            <a:off x="897481" y="2760073"/>
            <a:ext cx="118872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025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460" y="482015"/>
            <a:ext cx="8839074" cy="57683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New generation of plant-based burgers</a:t>
            </a:r>
          </a:p>
        </p:txBody>
      </p:sp>
      <p:pic>
        <p:nvPicPr>
          <p:cNvPr id="5" name="Picture Placeholder 53">
            <a:extLst>
              <a:ext uri="{FF2B5EF4-FFF2-40B4-BE49-F238E27FC236}">
                <a16:creationId xmlns:a16="http://schemas.microsoft.com/office/drawing/2014/main" id="{E52A59A6-F502-4F0A-8368-71F384C4A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0450"/>
          <a:stretch>
            <a:fillRect/>
          </a:stretch>
        </p:blipFill>
        <p:spPr>
          <a:xfrm>
            <a:off x="6819429" y="1668762"/>
            <a:ext cx="2194560" cy="219456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354810-2D6E-44F8-9504-B67236B6E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8" t="23767" r="10139" b="42648"/>
          <a:stretch/>
        </p:blipFill>
        <p:spPr>
          <a:xfrm rot="507032">
            <a:off x="4844128" y="3923763"/>
            <a:ext cx="3945739" cy="88128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26" name="Picture 2" descr="Image result for impossible whopper launched">
            <a:extLst>
              <a:ext uri="{FF2B5EF4-FFF2-40B4-BE49-F238E27FC236}">
                <a16:creationId xmlns:a16="http://schemas.microsoft.com/office/drawing/2014/main" id="{6AEB0CDB-41FE-444A-9D2B-5825C29F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164">
            <a:off x="479865" y="4694122"/>
            <a:ext cx="243714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C89B9-57DD-4B38-B643-11B9B03E60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91" t="46327" r="50000" b="30980"/>
          <a:stretch/>
        </p:blipFill>
        <p:spPr>
          <a:xfrm>
            <a:off x="212399" y="3856660"/>
            <a:ext cx="3713260" cy="1102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B7AB7-35A0-44D3-B97B-90E3984C16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52" t="46400" r="27500" b="34062"/>
          <a:stretch/>
        </p:blipFill>
        <p:spPr>
          <a:xfrm>
            <a:off x="4739077" y="4983625"/>
            <a:ext cx="4420920" cy="1004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9FF1F-9D81-4D87-A2B9-3B527D2946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00" t="55057" r="50891" b="26588"/>
          <a:stretch/>
        </p:blipFill>
        <p:spPr>
          <a:xfrm rot="1048001">
            <a:off x="2243978" y="2116354"/>
            <a:ext cx="3713260" cy="944073"/>
          </a:xfrm>
          <a:prstGeom prst="rect">
            <a:avLst/>
          </a:prstGeom>
        </p:spPr>
      </p:pic>
      <p:pic>
        <p:nvPicPr>
          <p:cNvPr id="13" name="Picture Placeholder 71">
            <a:extLst>
              <a:ext uri="{FF2B5EF4-FFF2-40B4-BE49-F238E27FC236}">
                <a16:creationId xmlns:a16="http://schemas.microsoft.com/office/drawing/2014/main" id="{910ACE73-2055-4877-BAB1-3017D7996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357"/>
          <a:stretch>
            <a:fillRect/>
          </a:stretch>
        </p:blipFill>
        <p:spPr>
          <a:xfrm>
            <a:off x="130011" y="1632695"/>
            <a:ext cx="2194560" cy="21945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7544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3411-4F9A-48D9-89D2-CBE973FF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40" y="609600"/>
            <a:ext cx="8330400" cy="57683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		In grocery stores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1837E-5A9A-4B0C-9991-81704592A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0" t="61155" r="27500" b="17334"/>
          <a:stretch/>
        </p:blipFill>
        <p:spPr>
          <a:xfrm>
            <a:off x="107950" y="5562600"/>
            <a:ext cx="4471416" cy="1106424"/>
          </a:xfrm>
          <a:prstGeom prst="rect">
            <a:avLst/>
          </a:prstGeom>
        </p:spPr>
      </p:pic>
      <p:pic>
        <p:nvPicPr>
          <p:cNvPr id="7" name="Picture Placeholder 35">
            <a:extLst>
              <a:ext uri="{FF2B5EF4-FFF2-40B4-BE49-F238E27FC236}">
                <a16:creationId xmlns:a16="http://schemas.microsoft.com/office/drawing/2014/main" id="{CD3E379B-26D4-4AD4-8F5C-4A66F2D3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r="11862"/>
          <a:stretch>
            <a:fillRect/>
          </a:stretch>
        </p:blipFill>
        <p:spPr>
          <a:xfrm>
            <a:off x="126241" y="2775769"/>
            <a:ext cx="1828800" cy="18288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F3A67-C9D9-40F4-9336-CAF35D57F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7" t="41256" r="28622" b="39111"/>
          <a:stretch/>
        </p:blipFill>
        <p:spPr>
          <a:xfrm>
            <a:off x="4727540" y="5610904"/>
            <a:ext cx="4330700" cy="100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A3A44-EB9D-4E56-AEDA-4C72944C2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904" y="1951943"/>
            <a:ext cx="4276725" cy="3476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480CCB-5591-4E10-A758-381942D0D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500" y="1675960"/>
            <a:ext cx="8093322" cy="40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89A757-97A0-40F6-A4DB-114E983F2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041" y="2076546"/>
            <a:ext cx="2168985" cy="33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8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58650"/>
            <a:ext cx="8229600" cy="1143000"/>
          </a:xfrm>
        </p:spPr>
        <p:txBody>
          <a:bodyPr/>
          <a:lstStyle/>
          <a:p>
            <a:r>
              <a:rPr lang="en-GB" b="1" dirty="0" err="1">
                <a:solidFill>
                  <a:schemeClr val="bg1"/>
                </a:solidFill>
              </a:rPr>
              <a:t>Labgrown</a:t>
            </a:r>
            <a:r>
              <a:rPr lang="en-GB" b="1" dirty="0">
                <a:solidFill>
                  <a:schemeClr val="bg1"/>
                </a:solidFill>
              </a:rPr>
              <a:t> meat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9524B-6D50-4E2C-8C5D-08E6EB1FD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6" y="1753173"/>
            <a:ext cx="3377136" cy="3657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DC04A9-68CF-4FA5-AD14-537E0FF88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81" y="1966987"/>
            <a:ext cx="5190258" cy="3650423"/>
          </a:xfrm>
        </p:spPr>
        <p:txBody>
          <a:bodyPr>
            <a:normAutofit lnSpcReduction="10000"/>
          </a:bodyPr>
          <a:lstStyle/>
          <a:p>
            <a:pPr marL="639763" indent="-457200" defTabSz="3027487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</a:rPr>
              <a:t>Several start-ups are currently developing a burger patty by culturing animal cells, a </a:t>
            </a:r>
            <a:r>
              <a:rPr lang="en-US" b="1" dirty="0" err="1">
                <a:solidFill>
                  <a:schemeClr val="bg1"/>
                </a:solidFill>
              </a:rPr>
              <a:t>labgrown</a:t>
            </a:r>
            <a:r>
              <a:rPr lang="en-US" b="1" dirty="0">
                <a:solidFill>
                  <a:schemeClr val="bg1"/>
                </a:solidFill>
              </a:rPr>
              <a:t> burger patty</a:t>
            </a:r>
            <a:endParaRPr lang="en-GB" b="1" dirty="0">
              <a:solidFill>
                <a:schemeClr val="bg1"/>
              </a:solidFill>
            </a:endParaRPr>
          </a:p>
          <a:p>
            <a:pPr marL="639763" indent="-457200" defTabSz="3027487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</a:rPr>
              <a:t>not yet available to consumers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lick to go to the company website">
            <a:extLst>
              <a:ext uri="{FF2B5EF4-FFF2-40B4-BE49-F238E27FC236}">
                <a16:creationId xmlns:a16="http://schemas.microsoft.com/office/drawing/2014/main" id="{DDB10EEC-86AE-4551-B6D5-DAB8DCED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5294855"/>
            <a:ext cx="153510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ck to go to company website">
            <a:extLst>
              <a:ext uri="{FF2B5EF4-FFF2-40B4-BE49-F238E27FC236}">
                <a16:creationId xmlns:a16="http://schemas.microsoft.com/office/drawing/2014/main" id="{2AD03997-21D9-432D-9CDE-47278F8C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83" y="6062856"/>
            <a:ext cx="2676526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ck to go to company website">
            <a:extLst>
              <a:ext uri="{FF2B5EF4-FFF2-40B4-BE49-F238E27FC236}">
                <a16:creationId xmlns:a16="http://schemas.microsoft.com/office/drawing/2014/main" id="{687AA0AD-743D-4B42-B8A1-72719B95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95" y="515769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02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6376" y="738680"/>
            <a:ext cx="8711247" cy="52974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Environmental impact communicated to consumers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FD957-3254-41DF-8ABF-3439B5D56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" y="1643110"/>
            <a:ext cx="3134900" cy="3134900"/>
          </a:xfrm>
          <a:prstGeom prst="round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D4BD7C-589E-448F-BA0B-FEC641338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89" t="29383" r="42639" b="47901"/>
          <a:stretch/>
        </p:blipFill>
        <p:spPr>
          <a:xfrm>
            <a:off x="4520417" y="1763310"/>
            <a:ext cx="3289300" cy="116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B9374C-03E1-480F-9BFC-51E44C6269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56" t="45202" r="36279" b="30956"/>
          <a:stretch/>
        </p:blipFill>
        <p:spPr>
          <a:xfrm>
            <a:off x="4772202" y="3387085"/>
            <a:ext cx="2785730" cy="122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B0E19-B0E8-47F3-94F7-FFF5CC139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89" t="43157" r="42639" b="50852"/>
          <a:stretch/>
        </p:blipFill>
        <p:spPr>
          <a:xfrm>
            <a:off x="3658806" y="2911955"/>
            <a:ext cx="5231289" cy="490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B8DA05-3771-4BA1-8480-56A7A09A33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2" t="5173" r="4708" b="3763"/>
          <a:stretch/>
        </p:blipFill>
        <p:spPr>
          <a:xfrm>
            <a:off x="6165067" y="4858968"/>
            <a:ext cx="1454933" cy="1679944"/>
          </a:xfrm>
          <a:prstGeom prst="roundRect">
            <a:avLst/>
          </a:prstGeom>
          <a:ln w="3175">
            <a:solidFill>
              <a:schemeClr val="accent6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7125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BAC8D-268D-4832-863D-48E8ECAA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" y="527115"/>
            <a:ext cx="8361680" cy="2735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36A2F-B52D-4D25-834A-9D1A75998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" y="3803370"/>
            <a:ext cx="8361680" cy="2917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755BC6-4070-4DC7-91D7-910F5C19F414}"/>
              </a:ext>
            </a:extLst>
          </p:cNvPr>
          <p:cNvSpPr/>
          <p:nvPr/>
        </p:nvSpPr>
        <p:spPr>
          <a:xfrm>
            <a:off x="340360" y="46023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Control: No Brand Names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E95424-F543-4ACD-AED7-C6BFB7DF8E19}"/>
              </a:ext>
            </a:extLst>
          </p:cNvPr>
          <p:cNvSpPr/>
          <p:nvPr/>
        </p:nvSpPr>
        <p:spPr>
          <a:xfrm>
            <a:off x="228600" y="3447273"/>
            <a:ext cx="2234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Brand Names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5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D98E4-54A6-4DD2-BFF7-3118938D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93" y="325120"/>
            <a:ext cx="4295937" cy="258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158CD-D6F4-4600-8D14-ED639F999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69" y="3907121"/>
            <a:ext cx="4304394" cy="258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3889B-D9F2-4BC1-9000-BE653A762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114" y="314961"/>
            <a:ext cx="4304394" cy="2585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B54F2-C5F9-4F40-9201-2C950F3E8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62" y="3917280"/>
            <a:ext cx="4262103" cy="25597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E8E8B2-F152-41CE-957C-1B006ABD3B76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Van Loo, Caputo, and Lusk, Food Policy, 2020</a:t>
            </a:r>
          </a:p>
        </p:txBody>
      </p:sp>
    </p:spTree>
    <p:extLst>
      <p:ext uri="{BB962C8B-B14F-4D97-AF65-F5344CB8AC3E}">
        <p14:creationId xmlns:p14="http://schemas.microsoft.com/office/powerpoint/2010/main" val="3775655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95A680-BC61-4F07-A776-76840E72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735"/>
            <a:ext cx="9144000" cy="4774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5437F9-9260-4B65-928B-3E3561346DEA}"/>
              </a:ext>
            </a:extLst>
          </p:cNvPr>
          <p:cNvSpPr/>
          <p:nvPr/>
        </p:nvSpPr>
        <p:spPr>
          <a:xfrm>
            <a:off x="1374650" y="304800"/>
            <a:ext cx="6394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 Expansion or Substitution?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930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5437F9-9260-4B65-928B-3E3561346DEA}"/>
              </a:ext>
            </a:extLst>
          </p:cNvPr>
          <p:cNvSpPr/>
          <p:nvPr/>
        </p:nvSpPr>
        <p:spPr>
          <a:xfrm>
            <a:off x="2665580" y="203200"/>
            <a:ext cx="3812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Wants Alt-Beef?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3A23F6-0980-4F84-B053-B34B43AC7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09011"/>
              </p:ext>
            </p:extLst>
          </p:nvPr>
        </p:nvGraphicFramePr>
        <p:xfrm>
          <a:off x="182880" y="1087119"/>
          <a:ext cx="8778240" cy="5577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4705">
                  <a:extLst>
                    <a:ext uri="{9D8B030D-6E8A-4147-A177-3AD203B41FA5}">
                      <a16:colId xmlns:a16="http://schemas.microsoft.com/office/drawing/2014/main" val="933501473"/>
                    </a:ext>
                  </a:extLst>
                </a:gridCol>
                <a:gridCol w="1458403">
                  <a:extLst>
                    <a:ext uri="{9D8B030D-6E8A-4147-A177-3AD203B41FA5}">
                      <a16:colId xmlns:a16="http://schemas.microsoft.com/office/drawing/2014/main" val="410256445"/>
                    </a:ext>
                  </a:extLst>
                </a:gridCol>
                <a:gridCol w="1285984">
                  <a:extLst>
                    <a:ext uri="{9D8B030D-6E8A-4147-A177-3AD203B41FA5}">
                      <a16:colId xmlns:a16="http://schemas.microsoft.com/office/drawing/2014/main" val="2380543375"/>
                    </a:ext>
                  </a:extLst>
                </a:gridCol>
                <a:gridCol w="969148">
                  <a:extLst>
                    <a:ext uri="{9D8B030D-6E8A-4147-A177-3AD203B41FA5}">
                      <a16:colId xmlns:a16="http://schemas.microsoft.com/office/drawing/2014/main" val="875308516"/>
                    </a:ext>
                  </a:extLst>
                </a:gridCol>
              </a:tblGrid>
              <a:tr h="91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Beef Buyers (N=1360)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Alt-Beef Buyers (N=470)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Difference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95441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 Vegetarian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25.5%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-23.6%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978249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% with Children under 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25.8%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36.8%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-11.0%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3176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with BS degree or higher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33.4%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-6.6%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269404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% Female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47.1%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46.2%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08285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with Household Income &lt; $40,000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19.5%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18.1%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176755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with Household Income between $40,000 and $80,000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33.5%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31.9%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574068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with Household Income between 840,000 and $120,000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15.3%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-1.9%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660745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with Household Income &gt; $120,000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12.3%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-4.1%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789421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age in years)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48.04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40.33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7.70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36527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younger than 30 years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18.6%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37.2%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-18.6%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65112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# people in Household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2.57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413804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residing in Northeast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17.7%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21.3%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-3.6%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094833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residing in Midwest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22.9%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334759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residing in South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38.6%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38.1%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039593"/>
                  </a:ext>
                </a:extLst>
              </a:tr>
              <a:tr h="310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residing in West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23.2%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-2.4%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4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491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F25BC9-F52C-4020-B978-31B00887D53D}"/>
              </a:ext>
            </a:extLst>
          </p:cNvPr>
          <p:cNvSpPr txBox="1"/>
          <p:nvPr/>
        </p:nvSpPr>
        <p:spPr>
          <a:xfrm>
            <a:off x="-1" y="152400"/>
            <a:ext cx="91440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important are the following items to you when purchasing food?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(1=very unimportant; 5 = very important)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1B9C5-EB7C-4950-90C6-664AF3D4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49" y="891064"/>
            <a:ext cx="8719502" cy="5861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5726A-BA83-4148-A9B6-A7953A4A21A7}"/>
              </a:ext>
            </a:extLst>
          </p:cNvPr>
          <p:cNvSpPr txBox="1"/>
          <p:nvPr/>
        </p:nvSpPr>
        <p:spPr>
          <a:xfrm>
            <a:off x="6173313" y="3246938"/>
            <a:ext cx="184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More Important to Traditional Beef Buyers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EAB78-DB01-4AF8-83E7-CF2F8F970AD8}"/>
              </a:ext>
            </a:extLst>
          </p:cNvPr>
          <p:cNvSpPr txBox="1"/>
          <p:nvPr/>
        </p:nvSpPr>
        <p:spPr>
          <a:xfrm>
            <a:off x="2637158" y="3942401"/>
            <a:ext cx="184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More Important to Alt-Beef Buyers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A4028A-A794-49F4-9E94-81086D71562B}"/>
              </a:ext>
            </a:extLst>
          </p:cNvPr>
          <p:cNvCxnSpPr>
            <a:cxnSpLocks/>
          </p:cNvCxnSpPr>
          <p:nvPr/>
        </p:nvCxnSpPr>
        <p:spPr>
          <a:xfrm>
            <a:off x="6815761" y="3154130"/>
            <a:ext cx="427683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62374E-694C-4556-9AA1-677F76E19B3B}"/>
              </a:ext>
            </a:extLst>
          </p:cNvPr>
          <p:cNvCxnSpPr>
            <a:cxnSpLocks/>
          </p:cNvCxnSpPr>
          <p:nvPr/>
        </p:nvCxnSpPr>
        <p:spPr>
          <a:xfrm>
            <a:off x="3279606" y="3877435"/>
            <a:ext cx="427683" cy="0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07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B2AD7-64C4-44C9-B211-6851810A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3" y="952500"/>
            <a:ext cx="85173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7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4BE19F-5FA5-48EB-BCD9-4B6BF0BDFC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623262"/>
              </p:ext>
            </p:extLst>
          </p:nvPr>
        </p:nvGraphicFramePr>
        <p:xfrm>
          <a:off x="381000" y="1752600"/>
          <a:ext cx="8581340" cy="4297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2362200" y="515684"/>
            <a:ext cx="4031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Quality Perceptions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5A5CF-8F05-4699-816E-6A94C6B17273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Van Loo, Caputo, and Lusk, 2019, working paper</a:t>
            </a:r>
          </a:p>
        </p:txBody>
      </p:sp>
    </p:spTree>
    <p:extLst>
      <p:ext uri="{BB962C8B-B14F-4D97-AF65-F5344CB8AC3E}">
        <p14:creationId xmlns:p14="http://schemas.microsoft.com/office/powerpoint/2010/main" val="176814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65514C-6BDF-4ADD-BE23-D001D05D1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" y="1563443"/>
            <a:ext cx="4215471" cy="2118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64B58D-B1C4-4D10-93F7-F020061DD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1563443"/>
            <a:ext cx="4162055" cy="2091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A1D0A-5601-451E-8D43-6DFA7BF27DD3}"/>
              </a:ext>
            </a:extLst>
          </p:cNvPr>
          <p:cNvSpPr txBox="1"/>
          <p:nvPr/>
        </p:nvSpPr>
        <p:spPr>
          <a:xfrm>
            <a:off x="4690598" y="1260731"/>
            <a:ext cx="231140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 err="1">
                <a:solidFill>
                  <a:schemeClr val="bg1"/>
                </a:solidFill>
                <a:latin typeface="Verdana" pitchFamily="34" charset="0"/>
              </a:rPr>
              <a:t>Labgrown</a:t>
            </a: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 meat</a:t>
            </a:r>
            <a:endParaRPr lang="nl-NL" sz="1400" b="1" dirty="0" err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73D30-30E3-437A-9E0B-5E0EA5E91645}"/>
              </a:ext>
            </a:extLst>
          </p:cNvPr>
          <p:cNvSpPr txBox="1"/>
          <p:nvPr/>
        </p:nvSpPr>
        <p:spPr>
          <a:xfrm>
            <a:off x="164580" y="1276684"/>
            <a:ext cx="2311400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Farm-raised meat</a:t>
            </a:r>
            <a:endParaRPr lang="nl-NL" sz="1400" b="1" dirty="0" err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4BFC5-F2FB-4AA6-ACC2-EF8DDEA20B81}"/>
              </a:ext>
            </a:extLst>
          </p:cNvPr>
          <p:cNvSpPr txBox="1"/>
          <p:nvPr/>
        </p:nvSpPr>
        <p:spPr>
          <a:xfrm>
            <a:off x="158409" y="3972100"/>
            <a:ext cx="375999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Plant-based meat using pea protein</a:t>
            </a:r>
            <a:endParaRPr lang="nl-NL" sz="1400" b="1" dirty="0" err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79F845-5299-42F9-9356-E447EFE6E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3" y="4397841"/>
            <a:ext cx="4215471" cy="2118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E014D-1E70-44BF-9D4A-03196A501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4397841"/>
            <a:ext cx="4215471" cy="2118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3939F8-AA93-447D-9703-0C3C7AD619D1}"/>
              </a:ext>
            </a:extLst>
          </p:cNvPr>
          <p:cNvSpPr txBox="1"/>
          <p:nvPr/>
        </p:nvSpPr>
        <p:spPr>
          <a:xfrm>
            <a:off x="4705838" y="3849057"/>
            <a:ext cx="4367117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Plant-based meat using animal-like protein produced by yeast</a:t>
            </a:r>
            <a:endParaRPr lang="nl-NL" sz="1400" b="1" dirty="0" err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ADA8F-457E-42BD-9218-A5E97EE7395B}"/>
              </a:ext>
            </a:extLst>
          </p:cNvPr>
          <p:cNvSpPr/>
          <p:nvPr/>
        </p:nvSpPr>
        <p:spPr>
          <a:xfrm>
            <a:off x="449165" y="377692"/>
            <a:ext cx="8245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 do you think about when you hear the words...?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73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2362200" y="515684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Meat Labeling Laws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F90E5-EBE5-4383-970C-76828478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4" y="1524000"/>
            <a:ext cx="7693191" cy="4071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9A89AC-5B75-48B7-906E-67C890F01BFB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Source: Trey Malone</a:t>
            </a:r>
          </a:p>
        </p:txBody>
      </p:sp>
    </p:spTree>
    <p:extLst>
      <p:ext uri="{BB962C8B-B14F-4D97-AF65-F5344CB8AC3E}">
        <p14:creationId xmlns:p14="http://schemas.microsoft.com/office/powerpoint/2010/main" val="2750834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1219200" y="553090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Preferences for Meat Labeling Laws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A89AC-5B75-48B7-906E-67C890F01BFB}"/>
              </a:ext>
            </a:extLst>
          </p:cNvPr>
          <p:cNvSpPr/>
          <p:nvPr/>
        </p:nvSpPr>
        <p:spPr>
          <a:xfrm>
            <a:off x="0" y="66625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Source: Van Loo, Caputo, and Lusk, Food Policy,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59F637-39FD-4012-B531-BD4D52938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0441"/>
              </p:ext>
            </p:extLst>
          </p:nvPr>
        </p:nvGraphicFramePr>
        <p:xfrm>
          <a:off x="266223" y="1752600"/>
          <a:ext cx="8611553" cy="40561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270445">
                  <a:extLst>
                    <a:ext uri="{9D8B030D-6E8A-4147-A177-3AD203B41FA5}">
                      <a16:colId xmlns:a16="http://schemas.microsoft.com/office/drawing/2014/main" val="935805293"/>
                    </a:ext>
                  </a:extLst>
                </a:gridCol>
                <a:gridCol w="1448497">
                  <a:extLst>
                    <a:ext uri="{9D8B030D-6E8A-4147-A177-3AD203B41FA5}">
                      <a16:colId xmlns:a16="http://schemas.microsoft.com/office/drawing/2014/main" val="1279391947"/>
                    </a:ext>
                  </a:extLst>
                </a:gridCol>
                <a:gridCol w="1892611">
                  <a:extLst>
                    <a:ext uri="{9D8B030D-6E8A-4147-A177-3AD203B41FA5}">
                      <a16:colId xmlns:a16="http://schemas.microsoft.com/office/drawing/2014/main" val="3667803849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it should be allowed to be labelled as “beef”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the USDA and FDA should prohibit the use of the word ‘beef’ on the labels for these products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9745314"/>
                  </a:ext>
                </a:extLst>
              </a:tr>
              <a:tr h="61468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lab-grown meat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70.2%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248856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plant-based meat using pea protein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23.9%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76.1%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014319"/>
                  </a:ext>
                </a:extLst>
              </a:tr>
              <a:tr h="78994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plant-based meat using animal-like proteins produced by yeast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24.2%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501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595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1219200" y="553090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Preferences for Meat Labeling Laws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A89AC-5B75-48B7-906E-67C890F01BFB}"/>
              </a:ext>
            </a:extLst>
          </p:cNvPr>
          <p:cNvSpPr/>
          <p:nvPr/>
        </p:nvSpPr>
        <p:spPr>
          <a:xfrm>
            <a:off x="0" y="66625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Source: Van Loo, Caputo, and Lusk, Food Policy,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2D8DD1-3E3F-4DFF-B54B-9CF38124E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06509"/>
              </p:ext>
            </p:extLst>
          </p:nvPr>
        </p:nvGraphicFramePr>
        <p:xfrm>
          <a:off x="528397" y="1817612"/>
          <a:ext cx="8087205" cy="41652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949533">
                  <a:extLst>
                    <a:ext uri="{9D8B030D-6E8A-4147-A177-3AD203B41FA5}">
                      <a16:colId xmlns:a16="http://schemas.microsoft.com/office/drawing/2014/main" val="1914799446"/>
                    </a:ext>
                  </a:extLst>
                </a:gridCol>
                <a:gridCol w="1360299">
                  <a:extLst>
                    <a:ext uri="{9D8B030D-6E8A-4147-A177-3AD203B41FA5}">
                      <a16:colId xmlns:a16="http://schemas.microsoft.com/office/drawing/2014/main" val="867947782"/>
                    </a:ext>
                  </a:extLst>
                </a:gridCol>
                <a:gridCol w="1777373">
                  <a:extLst>
                    <a:ext uri="{9D8B030D-6E8A-4147-A177-3AD203B41FA5}">
                      <a16:colId xmlns:a16="http://schemas.microsoft.com/office/drawing/2014/main" val="1556868317"/>
                    </a:ext>
                  </a:extLst>
                </a:gridCol>
              </a:tblGrid>
              <a:tr h="78994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Policy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Support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Oppose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5502280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10% tax on beef from cattle in an effort to reduce beef consumption for environmental and animal welfare objectives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36.2%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63.8%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0949130"/>
                  </a:ext>
                </a:extLst>
              </a:tr>
              <a:tr h="1273175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Require that any product labeled as “beef” come from cattle that have been born, raised, and harvested in the traditional manner, rather than coming from alternative sources such as a synthetic product from plant, insects, or other non-animal components and any product grown in labs from animal cells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81.0%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19.0%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545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582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3012117" y="685800"/>
            <a:ext cx="3119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Labeling Laws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CED68F-DBFA-4CCA-B6CD-7114CF8B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1" y="2748501"/>
            <a:ext cx="2621280" cy="2034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029045-4D3F-4414-A111-75A01E7B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667000"/>
            <a:ext cx="2621280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85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78DF5C-AE39-4633-B8D4-BDE2B55ACFC9}"/>
              </a:ext>
            </a:extLst>
          </p:cNvPr>
          <p:cNvSpPr/>
          <p:nvPr/>
        </p:nvSpPr>
        <p:spPr>
          <a:xfrm>
            <a:off x="3012117" y="685800"/>
            <a:ext cx="3119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Labeling Laws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2B2132-8831-4557-A80A-2AFC41094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5958840" cy="4145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E85E61-2C08-4928-B6B1-9975D2B800DA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Source: Trey Malone</a:t>
            </a:r>
          </a:p>
        </p:txBody>
      </p:sp>
    </p:spTree>
    <p:extLst>
      <p:ext uri="{BB962C8B-B14F-4D97-AF65-F5344CB8AC3E}">
        <p14:creationId xmlns:p14="http://schemas.microsoft.com/office/powerpoint/2010/main" val="354665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0600" y="28194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How to Compete?</a:t>
            </a:r>
          </a:p>
        </p:txBody>
      </p:sp>
    </p:spTree>
    <p:extLst>
      <p:ext uri="{BB962C8B-B14F-4D97-AF65-F5344CB8AC3E}">
        <p14:creationId xmlns:p14="http://schemas.microsoft.com/office/powerpoint/2010/main" val="1953548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Increased Productivity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8010" y="990600"/>
            <a:ext cx="79248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914400" lvl="1" indent="-457200">
              <a:spcBef>
                <a:spcPct val="20000"/>
              </a:spcBef>
            </a:pPr>
            <a:endParaRPr lang="en-US" sz="9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Fewer, more productive cows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217AFEC-DBE9-4E27-BB2C-81B8E8040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FFC5D-22E1-4DE5-BFAE-BBC13FD8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70" y="1789313"/>
            <a:ext cx="7715250" cy="469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4BC1A-9D89-40DE-AC31-4C0E99C64017}"/>
              </a:ext>
            </a:extLst>
          </p:cNvPr>
          <p:cNvSpPr/>
          <p:nvPr/>
        </p:nvSpPr>
        <p:spPr>
          <a:xfrm>
            <a:off x="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Lusk calculations based on USDA data</a:t>
            </a:r>
          </a:p>
        </p:txBody>
      </p:sp>
    </p:spTree>
    <p:extLst>
      <p:ext uri="{BB962C8B-B14F-4D97-AF65-F5344CB8AC3E}">
        <p14:creationId xmlns:p14="http://schemas.microsoft.com/office/powerpoint/2010/main" val="762227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Increased Productivity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1A2D3CE6-3E67-407B-9B84-A050455C2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031C3A-91C7-446F-AD1E-86A0758E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79248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914400" lvl="1" indent="-457200">
              <a:spcBef>
                <a:spcPct val="20000"/>
              </a:spcBef>
            </a:pPr>
            <a:endParaRPr lang="en-US" sz="9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 beef production in 2018 = 26.9 billion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lbs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cattle inventory in 2018 = 94 million head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Using 1970s technology, how many more cattle would be needed to achieve 2018 production?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required cattle inventory = 140 million head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A2A9B-F46B-4080-987D-FDCFAE8A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224462"/>
            <a:ext cx="5353050" cy="981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34DEA-3F5F-44DC-9DD2-9803D8ACC3FA}"/>
              </a:ext>
            </a:extLst>
          </p:cNvPr>
          <p:cNvSpPr txBox="1"/>
          <p:nvPr/>
        </p:nvSpPr>
        <p:spPr>
          <a:xfrm>
            <a:off x="2005330" y="539183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94 million head                  46 million head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actual                                  saved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2FA4F2-6BB4-4F03-8AC4-4E784ED8777D}"/>
              </a:ext>
            </a:extLst>
          </p:cNvPr>
          <p:cNvSpPr/>
          <p:nvPr/>
        </p:nvSpPr>
        <p:spPr>
          <a:xfrm>
            <a:off x="6828217" y="5427867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↓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5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29570-CBAA-4F5A-8538-B1E79E7E93CA}"/>
              </a:ext>
            </a:extLst>
          </p:cNvPr>
          <p:cNvSpPr txBox="1"/>
          <p:nvPr/>
        </p:nvSpPr>
        <p:spPr>
          <a:xfrm>
            <a:off x="152400" y="65532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UN FAO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68D-2ACA-4CB1-B6B9-85B9D6DF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54875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9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2286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charset="0"/>
              </a:rPr>
              <a:t>Increased “Quality”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1A2D3CE6-3E67-407B-9B84-A050455C2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84328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031C3A-91C7-446F-AD1E-86A0758E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79248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914400" lvl="1" indent="-457200">
              <a:spcBef>
                <a:spcPct val="20000"/>
              </a:spcBef>
            </a:pPr>
            <a:endParaRPr lang="en-US" sz="9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Perceptions of “naturalness”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Benefits to farms vs. “factories”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Taste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Variety of offerings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34DEA-3F5F-44DC-9DD2-9803D8ACC3FA}"/>
              </a:ext>
            </a:extLst>
          </p:cNvPr>
          <p:cNvSpPr txBox="1"/>
          <p:nvPr/>
        </p:nvSpPr>
        <p:spPr>
          <a:xfrm>
            <a:off x="2005330" y="539183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94 million head                  46 million head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actual                                  saved</a:t>
            </a:r>
          </a:p>
        </p:txBody>
      </p:sp>
    </p:spTree>
    <p:extLst>
      <p:ext uri="{BB962C8B-B14F-4D97-AF65-F5344CB8AC3E}">
        <p14:creationId xmlns:p14="http://schemas.microsoft.com/office/powerpoint/2010/main" val="1717272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56776"/>
            <a:ext cx="2241074" cy="32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0" y="5243513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Contact: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jayson.lusk@gmail.com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765-494-1903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www.jaysonlusk.com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JaysonLusk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1889830" cy="27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18533"/>
            <a:ext cx="1828800" cy="249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8518"/>
            <a:ext cx="2514600" cy="36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DFF35-208F-44DB-9193-BF970A4D4780}"/>
              </a:ext>
            </a:extLst>
          </p:cNvPr>
          <p:cNvSpPr txBox="1"/>
          <p:nvPr/>
        </p:nvSpPr>
        <p:spPr>
          <a:xfrm>
            <a:off x="152400" y="65532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UN FAO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D9FB1-AD9E-46F0-B780-C172F597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8077200" cy="5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4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DFF35-208F-44DB-9193-BF970A4D4780}"/>
              </a:ext>
            </a:extLst>
          </p:cNvPr>
          <p:cNvSpPr txBox="1"/>
          <p:nvPr/>
        </p:nvSpPr>
        <p:spPr>
          <a:xfrm>
            <a:off x="152400" y="65532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UN FAO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341C5-3812-4B57-AD37-07B575DD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87730"/>
            <a:ext cx="8310958" cy="52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1000"/>
            <a:ext cx="8708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U.S. per capita consumption of retail beef as 57lbs/person/year in 2018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81244-CE20-4790-9B94-52E7C4B25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2" t="16794" r="36259" b="13275"/>
          <a:stretch/>
        </p:blipFill>
        <p:spPr>
          <a:xfrm>
            <a:off x="2209800" y="1782245"/>
            <a:ext cx="4982722" cy="3892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5257800"/>
            <a:ext cx="3621088" cy="1600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81000"/>
            <a:ext cx="8708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When you think about meat production, do you think about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this . . .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2971800"/>
            <a:ext cx="369256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895600"/>
            <a:ext cx="3941399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4800"/>
            <a:ext cx="870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   or this . . .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2AD9FAE-6265-47DE-9906-5D636F1E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8" y="1875414"/>
            <a:ext cx="3854493" cy="241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8A202E1-BD28-4EB3-A110-3C8D56DA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76392"/>
            <a:ext cx="3214444" cy="24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59817591-3B74-49CF-B99E-9D72BA9CE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3282093" cy="21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F4F12AB7E8B4CA36163DE1786C39A" ma:contentTypeVersion="3" ma:contentTypeDescription="Create a new document." ma:contentTypeScope="" ma:versionID="fb3038be28bc784d8bf49ca90fcbe0c5">
  <xsd:schema xmlns:xsd="http://www.w3.org/2001/XMLSchema" xmlns:xs="http://www.w3.org/2001/XMLSchema" xmlns:p="http://schemas.microsoft.com/office/2006/metadata/properties" xmlns:ns1="http://schemas.microsoft.com/sharepoint/v3" xmlns:ns2="3586257f-d17b-4174-95ba-84c7efb4b691" targetNamespace="http://schemas.microsoft.com/office/2006/metadata/properties" ma:root="true" ma:fieldsID="fe7e2c370861cae7a8fe7da3ccc4c61e" ns1:_="" ns2:_="">
    <xsd:import namespace="http://schemas.microsoft.com/sharepoint/v3"/>
    <xsd:import namespace="3586257f-d17b-4174-95ba-84c7efb4b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257f-d17b-4174-95ba-84c7efb4b69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Ag Research Fund Scholarship" ma:format="Dropdown" ma:internalName="Document_x0020_type">
      <xsd:simpleType>
        <xsd:union memberTypes="dms:Text">
          <xsd:simpleType>
            <xsd:restriction base="dms:Choice">
              <xsd:enumeration value="Ag Research Fund Scholarship"/>
              <xsd:enumeration value="ARP Assistantship Info"/>
              <xsd:enumeration value="ARP Award"/>
              <xsd:enumeration value="ARP Statistical Reports"/>
              <xsd:enumeration value="FAIR"/>
              <xsd:enumeration value="Farm Policy Study Group"/>
              <xsd:enumeration value="HATCH - CRIS NIMSS"/>
              <xsd:enumeration value="MOG Inf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Document_x0020_type xmlns="3586257f-d17b-4174-95ba-84c7efb4b691">Ag Research Fund Scholarship</Document_x0020_type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0F4C12E-4F3F-4079-A8D2-93BA83F2365C}"/>
</file>

<file path=customXml/itemProps2.xml><?xml version="1.0" encoding="utf-8"?>
<ds:datastoreItem xmlns:ds="http://schemas.openxmlformats.org/officeDocument/2006/customXml" ds:itemID="{548638EB-DAF8-47C0-9D40-71147DD780AB}"/>
</file>

<file path=customXml/itemProps3.xml><?xml version="1.0" encoding="utf-8"?>
<ds:datastoreItem xmlns:ds="http://schemas.openxmlformats.org/officeDocument/2006/customXml" ds:itemID="{97564145-D1B9-42C9-A4C5-DBAA3290FAA6}"/>
</file>

<file path=docProps/app.xml><?xml version="1.0" encoding="utf-8"?>
<Properties xmlns="http://schemas.openxmlformats.org/officeDocument/2006/extended-properties" xmlns:vt="http://schemas.openxmlformats.org/officeDocument/2006/docPropsVTypes">
  <TotalTime>6118</TotalTime>
  <Words>1007</Words>
  <Application>Microsoft Office PowerPoint</Application>
  <PresentationFormat>On-screen Show (4:3)</PresentationFormat>
  <Paragraphs>213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generation of plant-based burgers</vt:lpstr>
      <vt:lpstr>New generation of plant-based burgers</vt:lpstr>
      <vt:lpstr>  In grocery stores</vt:lpstr>
      <vt:lpstr>Labgrown meat</vt:lpstr>
      <vt:lpstr>Environmental impact communicated to consumers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ljayson</dc:creator>
  <cp:lastModifiedBy>Jayson Lusk</cp:lastModifiedBy>
  <cp:revision>311</cp:revision>
  <cp:lastPrinted>2017-10-13T17:33:45Z</cp:lastPrinted>
  <dcterms:created xsi:type="dcterms:W3CDTF">2012-10-28T18:56:11Z</dcterms:created>
  <dcterms:modified xsi:type="dcterms:W3CDTF">2020-07-03T20:05:22Z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0x0101006F3F4F12AB7E8B4CA36163DE1786C39A</vt:lpwstr>
  </property>
</Properties>
</file>