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310" r:id="rId4"/>
    <p:sldId id="257" r:id="rId5"/>
    <p:sldId id="311" r:id="rId6"/>
    <p:sldId id="315" r:id="rId7"/>
    <p:sldId id="313" r:id="rId8"/>
    <p:sldId id="316" r:id="rId9"/>
    <p:sldId id="314" r:id="rId10"/>
    <p:sldId id="318" r:id="rId11"/>
    <p:sldId id="317" r:id="rId12"/>
    <p:sldId id="319" r:id="rId13"/>
    <p:sldId id="320" r:id="rId1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sofs06.itap.purdue.edu\ag_econ\Users\wanghong\data\Agribusiness\Hog\TalkMartin\MARA_quant_1911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sofs06.itap.purdue.edu\ag_econ\Users\wanghong\data\Agribusiness\Hog\TalkMartin\mktintg_fig_19120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sofs06.itap.purdue.edu\ag_econ\Users\wanghong\data\Agribusiness\Hog\TalkMartin\mktintg_fig_191209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sofs06.itap.purdue.edu\ag_econ\Users\wanghong\data\Agribusiness\Hog\TalkMartin\Meat%20data_1980-2018_191124_CHN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sofs06.itap.purdue.edu\ag_econ\Users\wanghong\data\Agribusiness\Hog\TalkMartin\Meat%20data_1980-2018_191124_CHN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Pig</a:t>
            </a:r>
            <a:r>
              <a:rPr lang="en-US" baseline="0"/>
              <a:t> and Sow Stock in China (Jan 2018 - Sep 2019)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'nt_mn_pg_sw_stk(09-19)'!$D$1</c:f>
              <c:strCache>
                <c:ptCount val="1"/>
                <c:pt idx="0">
                  <c:v>pig_stk (10,000 heads)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'nt_mn_pg_sw_stk(09-19)'!$C$110:$C$131</c:f>
              <c:numCache>
                <c:formatCode>General</c:formatCode>
                <c:ptCount val="22"/>
                <c:pt idx="0">
                  <c:v>201801</c:v>
                </c:pt>
                <c:pt idx="1">
                  <c:v>201802</c:v>
                </c:pt>
                <c:pt idx="2">
                  <c:v>201803</c:v>
                </c:pt>
                <c:pt idx="3">
                  <c:v>201804</c:v>
                </c:pt>
                <c:pt idx="4">
                  <c:v>201805</c:v>
                </c:pt>
                <c:pt idx="5">
                  <c:v>201806</c:v>
                </c:pt>
                <c:pt idx="6">
                  <c:v>201807</c:v>
                </c:pt>
                <c:pt idx="7">
                  <c:v>201808</c:v>
                </c:pt>
                <c:pt idx="8">
                  <c:v>201809</c:v>
                </c:pt>
                <c:pt idx="9">
                  <c:v>201810</c:v>
                </c:pt>
                <c:pt idx="10">
                  <c:v>201811</c:v>
                </c:pt>
                <c:pt idx="11">
                  <c:v>201812</c:v>
                </c:pt>
                <c:pt idx="12">
                  <c:v>201901</c:v>
                </c:pt>
                <c:pt idx="13">
                  <c:v>201902</c:v>
                </c:pt>
                <c:pt idx="14">
                  <c:v>201903</c:v>
                </c:pt>
                <c:pt idx="15">
                  <c:v>201904</c:v>
                </c:pt>
                <c:pt idx="16">
                  <c:v>201905</c:v>
                </c:pt>
                <c:pt idx="17">
                  <c:v>201906</c:v>
                </c:pt>
                <c:pt idx="18">
                  <c:v>201907</c:v>
                </c:pt>
                <c:pt idx="19">
                  <c:v>201908</c:v>
                </c:pt>
                <c:pt idx="20">
                  <c:v>201909</c:v>
                </c:pt>
                <c:pt idx="21">
                  <c:v>201910</c:v>
                </c:pt>
              </c:numCache>
            </c:numRef>
          </c:cat>
          <c:val>
            <c:numRef>
              <c:f>'nt_mn_pg_sw_stk(09-19)'!$D$110:$D$131</c:f>
              <c:numCache>
                <c:formatCode>0.0</c:formatCode>
                <c:ptCount val="22"/>
                <c:pt idx="0">
                  <c:v>33773.57</c:v>
                </c:pt>
                <c:pt idx="1">
                  <c:v>33266.959999999999</c:v>
                </c:pt>
                <c:pt idx="2">
                  <c:v>33732.699999999997</c:v>
                </c:pt>
                <c:pt idx="3">
                  <c:v>33462.839999999997</c:v>
                </c:pt>
                <c:pt idx="4">
                  <c:v>32827.050000000003</c:v>
                </c:pt>
                <c:pt idx="5">
                  <c:v>32433.119999999999</c:v>
                </c:pt>
                <c:pt idx="6">
                  <c:v>32173.66</c:v>
                </c:pt>
                <c:pt idx="7">
                  <c:v>32077.13</c:v>
                </c:pt>
                <c:pt idx="8">
                  <c:v>32333.75</c:v>
                </c:pt>
                <c:pt idx="9">
                  <c:v>32366.09</c:v>
                </c:pt>
                <c:pt idx="10">
                  <c:v>32139.52</c:v>
                </c:pt>
                <c:pt idx="11">
                  <c:v>30950.36</c:v>
                </c:pt>
                <c:pt idx="12">
                  <c:v>29186.19</c:v>
                </c:pt>
                <c:pt idx="13">
                  <c:v>27610.14</c:v>
                </c:pt>
                <c:pt idx="14">
                  <c:v>27278.81</c:v>
                </c:pt>
                <c:pt idx="15">
                  <c:v>26487.73</c:v>
                </c:pt>
                <c:pt idx="16">
                  <c:v>25375.24</c:v>
                </c:pt>
                <c:pt idx="17">
                  <c:v>24081.11</c:v>
                </c:pt>
                <c:pt idx="18">
                  <c:v>21817.485660000002</c:v>
                </c:pt>
                <c:pt idx="19">
                  <c:v>19679.372065320003</c:v>
                </c:pt>
                <c:pt idx="20">
                  <c:v>19088.990903360405</c:v>
                </c:pt>
                <c:pt idx="21">
                  <c:v>18974.456957940245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2E-46DA-BED0-D95C39D6F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445064"/>
        <c:axId val="435443096"/>
      </c:lineChart>
      <c:lineChart>
        <c:grouping val="standard"/>
        <c:varyColors val="0"/>
        <c:ser>
          <c:idx val="1"/>
          <c:order val="1"/>
          <c:tx>
            <c:strRef>
              <c:f>'nt_mn_pg_sw_stk(09-19)'!$G$1</c:f>
              <c:strCache>
                <c:ptCount val="1"/>
                <c:pt idx="0">
                  <c:v>sow_stk(10,000 heads)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'nt_mn_pg_sw_stk(09-19)'!$G$110:$G$131</c:f>
              <c:numCache>
                <c:formatCode>0.0</c:formatCode>
                <c:ptCount val="22"/>
                <c:pt idx="0">
                  <c:v>3416.61</c:v>
                </c:pt>
                <c:pt idx="1">
                  <c:v>3399.53</c:v>
                </c:pt>
                <c:pt idx="2">
                  <c:v>3402.93</c:v>
                </c:pt>
                <c:pt idx="3">
                  <c:v>3355.29</c:v>
                </c:pt>
                <c:pt idx="4">
                  <c:v>3271.4</c:v>
                </c:pt>
                <c:pt idx="5">
                  <c:v>3228.88</c:v>
                </c:pt>
                <c:pt idx="6">
                  <c:v>3167.53</c:v>
                </c:pt>
                <c:pt idx="7">
                  <c:v>3132.68</c:v>
                </c:pt>
                <c:pt idx="8">
                  <c:v>3123.29</c:v>
                </c:pt>
                <c:pt idx="9">
                  <c:v>3085.81</c:v>
                </c:pt>
                <c:pt idx="10">
                  <c:v>3045.69</c:v>
                </c:pt>
                <c:pt idx="11">
                  <c:v>2975.64</c:v>
                </c:pt>
                <c:pt idx="12">
                  <c:v>2869.71</c:v>
                </c:pt>
                <c:pt idx="13">
                  <c:v>2726.22</c:v>
                </c:pt>
                <c:pt idx="14">
                  <c:v>2663.52</c:v>
                </c:pt>
                <c:pt idx="15">
                  <c:v>2596.9299999999998</c:v>
                </c:pt>
                <c:pt idx="16">
                  <c:v>2490.46</c:v>
                </c:pt>
                <c:pt idx="17">
                  <c:v>2365.9299999999998</c:v>
                </c:pt>
                <c:pt idx="18">
                  <c:v>2155.3622299999997</c:v>
                </c:pt>
                <c:pt idx="19">
                  <c:v>1959.2242670699998</c:v>
                </c:pt>
                <c:pt idx="20">
                  <c:v>1904.3659875920398</c:v>
                </c:pt>
                <c:pt idx="21">
                  <c:v>1915.7921835175919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2E-46DA-BED0-D95C39D6F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81680"/>
        <c:axId val="570182336"/>
      </c:lineChart>
      <c:catAx>
        <c:axId val="43544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443096"/>
        <c:crosses val="autoZero"/>
        <c:auto val="1"/>
        <c:lblAlgn val="ctr"/>
        <c:lblOffset val="100"/>
        <c:noMultiLvlLbl val="0"/>
      </c:catAx>
      <c:valAx>
        <c:axId val="435443096"/>
        <c:scaling>
          <c:orientation val="minMax"/>
          <c:min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Hog (10,000</a:t>
                </a:r>
                <a:r>
                  <a:rPr lang="en-US" baseline="0"/>
                  <a:t> heads)</a:t>
                </a:r>
                <a:r>
                  <a:rPr lang="en-US"/>
                  <a:t> </a:t>
                </a:r>
              </a:p>
            </c:rich>
          </c:tx>
          <c:layout>
            <c:manualLayout>
              <c:xMode val="edge"/>
              <c:yMode val="edge"/>
              <c:x val="8.7565674255691769E-3"/>
              <c:y val="0.316514278998707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445064"/>
        <c:crosses val="autoZero"/>
        <c:crossBetween val="between"/>
      </c:valAx>
      <c:valAx>
        <c:axId val="570182336"/>
        <c:scaling>
          <c:orientation val="minMax"/>
          <c:min val="180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181680"/>
        <c:crosses val="max"/>
        <c:crossBetween val="between"/>
      </c:valAx>
      <c:catAx>
        <c:axId val="570181680"/>
        <c:scaling>
          <c:orientation val="minMax"/>
        </c:scaling>
        <c:delete val="1"/>
        <c:axPos val="b"/>
        <c:majorTickMark val="out"/>
        <c:minorTickMark val="none"/>
        <c:tickLblPos val="nextTo"/>
        <c:crossAx val="570182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altLang="zh-CN" dirty="0"/>
              <a:t>Hog price (simple provincial average, Yuan/kg)</a:t>
            </a:r>
            <a:endParaRPr lang="zh-CN" altLang="en-US" dirty="0"/>
          </a:p>
        </c:rich>
      </c:tx>
      <c:layout>
        <c:manualLayout>
          <c:xMode val="edge"/>
          <c:yMode val="edge"/>
          <c:x val="0.15436622560256241"/>
          <c:y val="0.12855722064047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424012547212087E-2"/>
          <c:y val="0.20775922992700929"/>
          <c:w val="0.88378235040691933"/>
          <c:h val="0.60682394235308246"/>
        </c:manualLayout>
      </c:layout>
      <c:lineChart>
        <c:grouping val="standard"/>
        <c:varyColors val="0"/>
        <c:ser>
          <c:idx val="0"/>
          <c:order val="0"/>
          <c:tx>
            <c:strRef>
              <c:f>'fig2'!$AC$1</c:f>
              <c:strCache>
                <c:ptCount val="1"/>
                <c:pt idx="0">
                  <c:v>全国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'fig2'!$C$2:$C$102</c:f>
              <c:numCache>
                <c:formatCode>General</c:formatCode>
                <c:ptCount val="101"/>
                <c:pt idx="0">
                  <c:v>201801</c:v>
                </c:pt>
                <c:pt idx="1">
                  <c:v>201802</c:v>
                </c:pt>
                <c:pt idx="2">
                  <c:v>201803</c:v>
                </c:pt>
                <c:pt idx="3">
                  <c:v>201804</c:v>
                </c:pt>
                <c:pt idx="4">
                  <c:v>201805</c:v>
                </c:pt>
                <c:pt idx="5">
                  <c:v>201806</c:v>
                </c:pt>
                <c:pt idx="6">
                  <c:v>201807</c:v>
                </c:pt>
                <c:pt idx="7">
                  <c:v>201808</c:v>
                </c:pt>
                <c:pt idx="8">
                  <c:v>201809</c:v>
                </c:pt>
                <c:pt idx="9">
                  <c:v>201810</c:v>
                </c:pt>
                <c:pt idx="10">
                  <c:v>201811</c:v>
                </c:pt>
                <c:pt idx="11">
                  <c:v>201812</c:v>
                </c:pt>
                <c:pt idx="12">
                  <c:v>201813</c:v>
                </c:pt>
                <c:pt idx="13">
                  <c:v>201814</c:v>
                </c:pt>
                <c:pt idx="14">
                  <c:v>201815</c:v>
                </c:pt>
                <c:pt idx="15">
                  <c:v>201816</c:v>
                </c:pt>
                <c:pt idx="16">
                  <c:v>201817</c:v>
                </c:pt>
                <c:pt idx="17">
                  <c:v>201818</c:v>
                </c:pt>
                <c:pt idx="18">
                  <c:v>201819</c:v>
                </c:pt>
                <c:pt idx="19">
                  <c:v>201820</c:v>
                </c:pt>
                <c:pt idx="20">
                  <c:v>201821</c:v>
                </c:pt>
                <c:pt idx="21">
                  <c:v>201822</c:v>
                </c:pt>
                <c:pt idx="22">
                  <c:v>201823</c:v>
                </c:pt>
                <c:pt idx="23">
                  <c:v>201824</c:v>
                </c:pt>
                <c:pt idx="24">
                  <c:v>201825</c:v>
                </c:pt>
                <c:pt idx="25">
                  <c:v>201826</c:v>
                </c:pt>
                <c:pt idx="26">
                  <c:v>201827</c:v>
                </c:pt>
                <c:pt idx="27">
                  <c:v>201828</c:v>
                </c:pt>
                <c:pt idx="28">
                  <c:v>201829</c:v>
                </c:pt>
                <c:pt idx="29">
                  <c:v>201830</c:v>
                </c:pt>
                <c:pt idx="30">
                  <c:v>201831</c:v>
                </c:pt>
                <c:pt idx="31">
                  <c:v>201832</c:v>
                </c:pt>
                <c:pt idx="32">
                  <c:v>201833</c:v>
                </c:pt>
                <c:pt idx="33">
                  <c:v>201834</c:v>
                </c:pt>
                <c:pt idx="34">
                  <c:v>201835</c:v>
                </c:pt>
                <c:pt idx="35">
                  <c:v>201836</c:v>
                </c:pt>
                <c:pt idx="36">
                  <c:v>201837</c:v>
                </c:pt>
                <c:pt idx="37">
                  <c:v>201838</c:v>
                </c:pt>
                <c:pt idx="38">
                  <c:v>201839</c:v>
                </c:pt>
                <c:pt idx="39">
                  <c:v>201840</c:v>
                </c:pt>
                <c:pt idx="40">
                  <c:v>201841</c:v>
                </c:pt>
                <c:pt idx="41">
                  <c:v>201842</c:v>
                </c:pt>
                <c:pt idx="42">
                  <c:v>201843</c:v>
                </c:pt>
                <c:pt idx="43">
                  <c:v>201844</c:v>
                </c:pt>
                <c:pt idx="44">
                  <c:v>201845</c:v>
                </c:pt>
                <c:pt idx="45">
                  <c:v>201846</c:v>
                </c:pt>
                <c:pt idx="46">
                  <c:v>201847</c:v>
                </c:pt>
                <c:pt idx="47">
                  <c:v>201848</c:v>
                </c:pt>
                <c:pt idx="48">
                  <c:v>201849</c:v>
                </c:pt>
                <c:pt idx="49">
                  <c:v>201850</c:v>
                </c:pt>
                <c:pt idx="50">
                  <c:v>201851</c:v>
                </c:pt>
                <c:pt idx="51">
                  <c:v>201852</c:v>
                </c:pt>
                <c:pt idx="52">
                  <c:v>201853</c:v>
                </c:pt>
                <c:pt idx="53">
                  <c:v>201901</c:v>
                </c:pt>
                <c:pt idx="54">
                  <c:v>201902</c:v>
                </c:pt>
                <c:pt idx="55">
                  <c:v>201903</c:v>
                </c:pt>
                <c:pt idx="56">
                  <c:v>201904</c:v>
                </c:pt>
                <c:pt idx="57">
                  <c:v>201905</c:v>
                </c:pt>
                <c:pt idx="58">
                  <c:v>201906</c:v>
                </c:pt>
                <c:pt idx="59">
                  <c:v>201907</c:v>
                </c:pt>
                <c:pt idx="60">
                  <c:v>201908</c:v>
                </c:pt>
                <c:pt idx="61">
                  <c:v>201909</c:v>
                </c:pt>
                <c:pt idx="62">
                  <c:v>201910</c:v>
                </c:pt>
                <c:pt idx="63">
                  <c:v>201911</c:v>
                </c:pt>
                <c:pt idx="64">
                  <c:v>201912</c:v>
                </c:pt>
                <c:pt idx="65">
                  <c:v>201913</c:v>
                </c:pt>
                <c:pt idx="66">
                  <c:v>201914</c:v>
                </c:pt>
                <c:pt idx="67">
                  <c:v>201915</c:v>
                </c:pt>
                <c:pt idx="68">
                  <c:v>201916</c:v>
                </c:pt>
                <c:pt idx="69">
                  <c:v>201917</c:v>
                </c:pt>
                <c:pt idx="70">
                  <c:v>201918</c:v>
                </c:pt>
                <c:pt idx="71">
                  <c:v>201919</c:v>
                </c:pt>
                <c:pt idx="72">
                  <c:v>201920</c:v>
                </c:pt>
                <c:pt idx="73">
                  <c:v>201921</c:v>
                </c:pt>
                <c:pt idx="74">
                  <c:v>201922</c:v>
                </c:pt>
                <c:pt idx="75">
                  <c:v>201923</c:v>
                </c:pt>
                <c:pt idx="76">
                  <c:v>201924</c:v>
                </c:pt>
                <c:pt idx="77">
                  <c:v>201925</c:v>
                </c:pt>
                <c:pt idx="78">
                  <c:v>201926</c:v>
                </c:pt>
                <c:pt idx="79">
                  <c:v>201927</c:v>
                </c:pt>
                <c:pt idx="80">
                  <c:v>201928</c:v>
                </c:pt>
                <c:pt idx="81">
                  <c:v>201929</c:v>
                </c:pt>
                <c:pt idx="82">
                  <c:v>201930</c:v>
                </c:pt>
                <c:pt idx="83">
                  <c:v>201931</c:v>
                </c:pt>
                <c:pt idx="84">
                  <c:v>201932</c:v>
                </c:pt>
                <c:pt idx="85">
                  <c:v>201933</c:v>
                </c:pt>
                <c:pt idx="86">
                  <c:v>201934</c:v>
                </c:pt>
                <c:pt idx="87">
                  <c:v>201935</c:v>
                </c:pt>
                <c:pt idx="88">
                  <c:v>201936</c:v>
                </c:pt>
                <c:pt idx="89">
                  <c:v>201937</c:v>
                </c:pt>
                <c:pt idx="90">
                  <c:v>201938</c:v>
                </c:pt>
                <c:pt idx="91">
                  <c:v>201939</c:v>
                </c:pt>
                <c:pt idx="92">
                  <c:v>201941</c:v>
                </c:pt>
                <c:pt idx="93">
                  <c:v>201942</c:v>
                </c:pt>
                <c:pt idx="94">
                  <c:v>201943</c:v>
                </c:pt>
                <c:pt idx="95">
                  <c:v>201944</c:v>
                </c:pt>
                <c:pt idx="96">
                  <c:v>201945</c:v>
                </c:pt>
                <c:pt idx="97">
                  <c:v>201946</c:v>
                </c:pt>
                <c:pt idx="98">
                  <c:v>201947</c:v>
                </c:pt>
                <c:pt idx="99">
                  <c:v>201948</c:v>
                </c:pt>
                <c:pt idx="100">
                  <c:v>201949</c:v>
                </c:pt>
              </c:numCache>
            </c:numRef>
          </c:cat>
          <c:val>
            <c:numRef>
              <c:f>'fig2'!$AC$2:$AC$102</c:f>
              <c:numCache>
                <c:formatCode>0.0</c:formatCode>
                <c:ptCount val="101"/>
                <c:pt idx="0">
                  <c:v>14.792586399999999</c:v>
                </c:pt>
                <c:pt idx="1">
                  <c:v>14.980996399999999</c:v>
                </c:pt>
                <c:pt idx="2">
                  <c:v>14.911017599999997</c:v>
                </c:pt>
                <c:pt idx="3">
                  <c:v>14.679852083333337</c:v>
                </c:pt>
                <c:pt idx="4">
                  <c:v>14.262574799999999</c:v>
                </c:pt>
                <c:pt idx="5">
                  <c:v>13.338187600000001</c:v>
                </c:pt>
                <c:pt idx="6">
                  <c:v>12.7136952</c:v>
                </c:pt>
                <c:pt idx="7">
                  <c:v>12.890950800000001</c:v>
                </c:pt>
                <c:pt idx="8">
                  <c:v>11.77400375</c:v>
                </c:pt>
                <c:pt idx="9">
                  <c:v>11.5079028</c:v>
                </c:pt>
                <c:pt idx="10">
                  <c:v>10.960641799999998</c:v>
                </c:pt>
                <c:pt idx="11">
                  <c:v>10.15604231818182</c:v>
                </c:pt>
                <c:pt idx="12">
                  <c:v>10.197857478260868</c:v>
                </c:pt>
                <c:pt idx="13">
                  <c:v>10.463880639999999</c:v>
                </c:pt>
                <c:pt idx="14">
                  <c:v>10.380287640000001</c:v>
                </c:pt>
                <c:pt idx="15">
                  <c:v>10.18882544</c:v>
                </c:pt>
                <c:pt idx="16">
                  <c:v>9.9408231599999972</c:v>
                </c:pt>
                <c:pt idx="17">
                  <c:v>9.8525932800000007</c:v>
                </c:pt>
                <c:pt idx="18">
                  <c:v>9.8027692400000017</c:v>
                </c:pt>
                <c:pt idx="19">
                  <c:v>9.8406570799999979</c:v>
                </c:pt>
                <c:pt idx="20">
                  <c:v>10.388100959999997</c:v>
                </c:pt>
                <c:pt idx="21">
                  <c:v>10.988744800000001</c:v>
                </c:pt>
                <c:pt idx="22">
                  <c:v>11.000786</c:v>
                </c:pt>
                <c:pt idx="23">
                  <c:v>11.1401608</c:v>
                </c:pt>
                <c:pt idx="24">
                  <c:v>11.167573599999999</c:v>
                </c:pt>
                <c:pt idx="25">
                  <c:v>11.125382799999997</c:v>
                </c:pt>
                <c:pt idx="26">
                  <c:v>11.237170800000001</c:v>
                </c:pt>
                <c:pt idx="27">
                  <c:v>12.022159600000002</c:v>
                </c:pt>
                <c:pt idx="28">
                  <c:v>12.074713600000001</c:v>
                </c:pt>
                <c:pt idx="29">
                  <c:v>12.674729200000002</c:v>
                </c:pt>
                <c:pt idx="30">
                  <c:v>12.939428400000002</c:v>
                </c:pt>
                <c:pt idx="31">
                  <c:v>13.3613272</c:v>
                </c:pt>
                <c:pt idx="32">
                  <c:v>13.3349172</c:v>
                </c:pt>
                <c:pt idx="33">
                  <c:v>13.311848400000001</c:v>
                </c:pt>
                <c:pt idx="34">
                  <c:v>13.271776399999997</c:v>
                </c:pt>
                <c:pt idx="35">
                  <c:v>13.801702800000001</c:v>
                </c:pt>
                <c:pt idx="36">
                  <c:v>14.100321199999998</c:v>
                </c:pt>
                <c:pt idx="37">
                  <c:v>13.889982799999999</c:v>
                </c:pt>
                <c:pt idx="38">
                  <c:v>13.834155200000003</c:v>
                </c:pt>
                <c:pt idx="39">
                  <c:v>13.753206</c:v>
                </c:pt>
                <c:pt idx="40">
                  <c:v>13.7805216</c:v>
                </c:pt>
                <c:pt idx="41">
                  <c:v>13.650001720000002</c:v>
                </c:pt>
                <c:pt idx="42">
                  <c:v>13.4710804</c:v>
                </c:pt>
                <c:pt idx="43">
                  <c:v>13.417374399999998</c:v>
                </c:pt>
                <c:pt idx="44">
                  <c:v>13.285100040000001</c:v>
                </c:pt>
                <c:pt idx="45">
                  <c:v>13.211670519999998</c:v>
                </c:pt>
                <c:pt idx="46">
                  <c:v>13.068278120000002</c:v>
                </c:pt>
                <c:pt idx="47">
                  <c:v>13.168917600000004</c:v>
                </c:pt>
                <c:pt idx="48">
                  <c:v>13.368455759999996</c:v>
                </c:pt>
                <c:pt idx="49">
                  <c:v>13.311481799999999</c:v>
                </c:pt>
                <c:pt idx="50">
                  <c:v>13.151784040000001</c:v>
                </c:pt>
                <c:pt idx="51">
                  <c:v>12.840688640000002</c:v>
                </c:pt>
                <c:pt idx="52">
                  <c:v>12.879562479999997</c:v>
                </c:pt>
                <c:pt idx="53">
                  <c:v>12.650055400000003</c:v>
                </c:pt>
                <c:pt idx="54">
                  <c:v>12.494292040000003</c:v>
                </c:pt>
                <c:pt idx="55">
                  <c:v>11.683462879999997</c:v>
                </c:pt>
                <c:pt idx="56">
                  <c:v>11.3037548</c:v>
                </c:pt>
                <c:pt idx="57">
                  <c:v>11.103255439999998</c:v>
                </c:pt>
                <c:pt idx="58">
                  <c:v>11.237042560000003</c:v>
                </c:pt>
                <c:pt idx="59">
                  <c:v>11.943524199999999</c:v>
                </c:pt>
                <c:pt idx="60">
                  <c:v>11.852183000000002</c:v>
                </c:pt>
                <c:pt idx="61">
                  <c:v>11.894651439999997</c:v>
                </c:pt>
                <c:pt idx="62">
                  <c:v>13.2372224</c:v>
                </c:pt>
                <c:pt idx="63">
                  <c:v>14.242243199999997</c:v>
                </c:pt>
                <c:pt idx="64">
                  <c:v>14.546102400000002</c:v>
                </c:pt>
                <c:pt idx="65">
                  <c:v>14.495461199999999</c:v>
                </c:pt>
                <c:pt idx="66">
                  <c:v>14.564654400000002</c:v>
                </c:pt>
                <c:pt idx="67">
                  <c:v>14.438670000000004</c:v>
                </c:pt>
                <c:pt idx="68">
                  <c:v>14.064446400000001</c:v>
                </c:pt>
                <c:pt idx="69">
                  <c:v>14.314824799999998</c:v>
                </c:pt>
                <c:pt idx="70">
                  <c:v>14.414596400000002</c:v>
                </c:pt>
                <c:pt idx="71">
                  <c:v>14.4080312</c:v>
                </c:pt>
                <c:pt idx="72">
                  <c:v>14.362807999999999</c:v>
                </c:pt>
                <c:pt idx="73">
                  <c:v>14.252667999999998</c:v>
                </c:pt>
                <c:pt idx="74">
                  <c:v>14.518493599999998</c:v>
                </c:pt>
                <c:pt idx="75">
                  <c:v>14.954129999999997</c:v>
                </c:pt>
                <c:pt idx="76">
                  <c:v>15.130079600000002</c:v>
                </c:pt>
                <c:pt idx="77">
                  <c:v>16.192066000000001</c:v>
                </c:pt>
                <c:pt idx="78">
                  <c:v>16.429153599999996</c:v>
                </c:pt>
                <c:pt idx="79">
                  <c:v>16.367297200000003</c:v>
                </c:pt>
                <c:pt idx="80">
                  <c:v>17.2070428</c:v>
                </c:pt>
                <c:pt idx="81">
                  <c:v>17.877908799999997</c:v>
                </c:pt>
                <c:pt idx="82">
                  <c:v>17.999259600000006</c:v>
                </c:pt>
                <c:pt idx="83">
                  <c:v>18.283225999999999</c:v>
                </c:pt>
                <c:pt idx="84">
                  <c:v>19.045265199999999</c:v>
                </c:pt>
                <c:pt idx="85">
                  <c:v>21.416092399999997</c:v>
                </c:pt>
                <c:pt idx="86">
                  <c:v>23.303024000000001</c:v>
                </c:pt>
                <c:pt idx="87">
                  <c:v>24.771320799999998</c:v>
                </c:pt>
                <c:pt idx="88">
                  <c:v>25.181888800000003</c:v>
                </c:pt>
                <c:pt idx="89">
                  <c:v>25.776696000000001</c:v>
                </c:pt>
                <c:pt idx="90">
                  <c:v>26.178704000000003</c:v>
                </c:pt>
                <c:pt idx="91">
                  <c:v>26.439392000000002</c:v>
                </c:pt>
                <c:pt idx="92">
                  <c:v>31.089015199999999</c:v>
                </c:pt>
                <c:pt idx="93">
                  <c:v>33.680604799999998</c:v>
                </c:pt>
                <c:pt idx="94">
                  <c:v>37.348754000000014</c:v>
                </c:pt>
                <c:pt idx="95">
                  <c:v>37.016382</c:v>
                </c:pt>
                <c:pt idx="96">
                  <c:v>35.479307599999999</c:v>
                </c:pt>
                <c:pt idx="97">
                  <c:v>32.025287599999999</c:v>
                </c:pt>
                <c:pt idx="98">
                  <c:v>30.474321200000006</c:v>
                </c:pt>
                <c:pt idx="99">
                  <c:v>29.937847999999999</c:v>
                </c:pt>
                <c:pt idx="100">
                  <c:v>31.487949599999997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08-4EC4-9B02-18EE36005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2101424"/>
        <c:axId val="582103064"/>
      </c:lineChart>
      <c:catAx>
        <c:axId val="5821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2103064"/>
        <c:crosses val="autoZero"/>
        <c:auto val="1"/>
        <c:lblAlgn val="ctr"/>
        <c:lblOffset val="100"/>
        <c:noMultiLvlLbl val="0"/>
      </c:catAx>
      <c:valAx>
        <c:axId val="58210306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210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Pork price (simple</a:t>
            </a:r>
            <a:r>
              <a:rPr lang="en-US" altLang="zh-CN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 average, Yuan/Kg)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4967307538646961E-2"/>
          <c:y val="3.5643318022747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085211208941051E-2"/>
          <c:y val="2.3715551181102357E-2"/>
          <c:w val="0.89513059983781273"/>
          <c:h val="0.69526520122484692"/>
        </c:manualLayout>
      </c:layout>
      <c:lineChart>
        <c:grouping val="standard"/>
        <c:varyColors val="0"/>
        <c:ser>
          <c:idx val="0"/>
          <c:order val="0"/>
          <c:tx>
            <c:strRef>
              <c:f>'fig1'!$AC$1</c:f>
              <c:strCache>
                <c:ptCount val="1"/>
                <c:pt idx="0">
                  <c:v>全国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'fig1'!$C$2:$C$103</c:f>
              <c:numCache>
                <c:formatCode>General</c:formatCode>
                <c:ptCount val="102"/>
                <c:pt idx="0">
                  <c:v>201801</c:v>
                </c:pt>
                <c:pt idx="1">
                  <c:v>201802</c:v>
                </c:pt>
                <c:pt idx="2">
                  <c:v>201803</c:v>
                </c:pt>
                <c:pt idx="3">
                  <c:v>201804</c:v>
                </c:pt>
                <c:pt idx="4">
                  <c:v>201805</c:v>
                </c:pt>
                <c:pt idx="5">
                  <c:v>201806</c:v>
                </c:pt>
                <c:pt idx="6">
                  <c:v>201807</c:v>
                </c:pt>
                <c:pt idx="7">
                  <c:v>201808</c:v>
                </c:pt>
                <c:pt idx="8">
                  <c:v>201809</c:v>
                </c:pt>
                <c:pt idx="9">
                  <c:v>201810</c:v>
                </c:pt>
                <c:pt idx="10">
                  <c:v>201811</c:v>
                </c:pt>
                <c:pt idx="11">
                  <c:v>201812</c:v>
                </c:pt>
                <c:pt idx="12">
                  <c:v>201813</c:v>
                </c:pt>
                <c:pt idx="13">
                  <c:v>201814</c:v>
                </c:pt>
                <c:pt idx="14">
                  <c:v>201815</c:v>
                </c:pt>
                <c:pt idx="15">
                  <c:v>201816</c:v>
                </c:pt>
                <c:pt idx="16">
                  <c:v>201817</c:v>
                </c:pt>
                <c:pt idx="17">
                  <c:v>201818</c:v>
                </c:pt>
                <c:pt idx="18">
                  <c:v>201819</c:v>
                </c:pt>
                <c:pt idx="19">
                  <c:v>201820</c:v>
                </c:pt>
                <c:pt idx="20">
                  <c:v>201821</c:v>
                </c:pt>
                <c:pt idx="21">
                  <c:v>201822</c:v>
                </c:pt>
                <c:pt idx="22">
                  <c:v>201823</c:v>
                </c:pt>
                <c:pt idx="23">
                  <c:v>201824</c:v>
                </c:pt>
                <c:pt idx="24">
                  <c:v>201825</c:v>
                </c:pt>
                <c:pt idx="25">
                  <c:v>201826</c:v>
                </c:pt>
                <c:pt idx="26">
                  <c:v>201827</c:v>
                </c:pt>
                <c:pt idx="27">
                  <c:v>201828</c:v>
                </c:pt>
                <c:pt idx="28">
                  <c:v>201829</c:v>
                </c:pt>
                <c:pt idx="29">
                  <c:v>201830</c:v>
                </c:pt>
                <c:pt idx="30">
                  <c:v>201831</c:v>
                </c:pt>
                <c:pt idx="31">
                  <c:v>201832</c:v>
                </c:pt>
                <c:pt idx="32">
                  <c:v>201833</c:v>
                </c:pt>
                <c:pt idx="33">
                  <c:v>201834</c:v>
                </c:pt>
                <c:pt idx="34">
                  <c:v>201835</c:v>
                </c:pt>
                <c:pt idx="35">
                  <c:v>201836</c:v>
                </c:pt>
                <c:pt idx="36">
                  <c:v>201837</c:v>
                </c:pt>
                <c:pt idx="37">
                  <c:v>201838</c:v>
                </c:pt>
                <c:pt idx="38">
                  <c:v>201839</c:v>
                </c:pt>
                <c:pt idx="39">
                  <c:v>201840</c:v>
                </c:pt>
                <c:pt idx="40">
                  <c:v>201841</c:v>
                </c:pt>
                <c:pt idx="41">
                  <c:v>201842</c:v>
                </c:pt>
                <c:pt idx="42">
                  <c:v>201843</c:v>
                </c:pt>
                <c:pt idx="43">
                  <c:v>201844</c:v>
                </c:pt>
                <c:pt idx="44">
                  <c:v>201845</c:v>
                </c:pt>
                <c:pt idx="45">
                  <c:v>201846</c:v>
                </c:pt>
                <c:pt idx="46">
                  <c:v>201847</c:v>
                </c:pt>
                <c:pt idx="47">
                  <c:v>201848</c:v>
                </c:pt>
                <c:pt idx="48">
                  <c:v>201849</c:v>
                </c:pt>
                <c:pt idx="49">
                  <c:v>201850</c:v>
                </c:pt>
                <c:pt idx="50">
                  <c:v>201851</c:v>
                </c:pt>
                <c:pt idx="51">
                  <c:v>201852</c:v>
                </c:pt>
                <c:pt idx="52">
                  <c:v>201853</c:v>
                </c:pt>
                <c:pt idx="53">
                  <c:v>201901</c:v>
                </c:pt>
                <c:pt idx="54">
                  <c:v>201902</c:v>
                </c:pt>
                <c:pt idx="55">
                  <c:v>201903</c:v>
                </c:pt>
                <c:pt idx="56">
                  <c:v>201904</c:v>
                </c:pt>
                <c:pt idx="57">
                  <c:v>201905</c:v>
                </c:pt>
                <c:pt idx="58">
                  <c:v>201906</c:v>
                </c:pt>
                <c:pt idx="59">
                  <c:v>201907</c:v>
                </c:pt>
                <c:pt idx="60">
                  <c:v>201908</c:v>
                </c:pt>
                <c:pt idx="61">
                  <c:v>201909</c:v>
                </c:pt>
                <c:pt idx="62">
                  <c:v>201910</c:v>
                </c:pt>
                <c:pt idx="63">
                  <c:v>201911</c:v>
                </c:pt>
                <c:pt idx="64">
                  <c:v>201912</c:v>
                </c:pt>
                <c:pt idx="65">
                  <c:v>201913</c:v>
                </c:pt>
                <c:pt idx="66">
                  <c:v>201914</c:v>
                </c:pt>
                <c:pt idx="67">
                  <c:v>201915</c:v>
                </c:pt>
                <c:pt idx="68">
                  <c:v>201916</c:v>
                </c:pt>
                <c:pt idx="69">
                  <c:v>201917</c:v>
                </c:pt>
                <c:pt idx="70">
                  <c:v>201918</c:v>
                </c:pt>
                <c:pt idx="71">
                  <c:v>201919</c:v>
                </c:pt>
                <c:pt idx="72">
                  <c:v>201920</c:v>
                </c:pt>
                <c:pt idx="73">
                  <c:v>201921</c:v>
                </c:pt>
                <c:pt idx="74">
                  <c:v>201922</c:v>
                </c:pt>
                <c:pt idx="75">
                  <c:v>201923</c:v>
                </c:pt>
                <c:pt idx="76">
                  <c:v>201924</c:v>
                </c:pt>
                <c:pt idx="77">
                  <c:v>201925</c:v>
                </c:pt>
                <c:pt idx="78">
                  <c:v>201926</c:v>
                </c:pt>
                <c:pt idx="79">
                  <c:v>201927</c:v>
                </c:pt>
                <c:pt idx="80">
                  <c:v>201928</c:v>
                </c:pt>
                <c:pt idx="81">
                  <c:v>201929</c:v>
                </c:pt>
                <c:pt idx="82">
                  <c:v>201930</c:v>
                </c:pt>
                <c:pt idx="83">
                  <c:v>201931</c:v>
                </c:pt>
                <c:pt idx="84">
                  <c:v>201932</c:v>
                </c:pt>
                <c:pt idx="85">
                  <c:v>201933</c:v>
                </c:pt>
                <c:pt idx="86">
                  <c:v>201934</c:v>
                </c:pt>
                <c:pt idx="87">
                  <c:v>201935</c:v>
                </c:pt>
                <c:pt idx="88">
                  <c:v>201936</c:v>
                </c:pt>
                <c:pt idx="89">
                  <c:v>201937</c:v>
                </c:pt>
                <c:pt idx="90">
                  <c:v>201938</c:v>
                </c:pt>
                <c:pt idx="91">
                  <c:v>201939</c:v>
                </c:pt>
                <c:pt idx="92">
                  <c:v>201940</c:v>
                </c:pt>
                <c:pt idx="93">
                  <c:v>201941</c:v>
                </c:pt>
                <c:pt idx="94">
                  <c:v>201942</c:v>
                </c:pt>
                <c:pt idx="95">
                  <c:v>201943</c:v>
                </c:pt>
                <c:pt idx="96">
                  <c:v>201944</c:v>
                </c:pt>
                <c:pt idx="97">
                  <c:v>201945</c:v>
                </c:pt>
                <c:pt idx="98">
                  <c:v>201946</c:v>
                </c:pt>
                <c:pt idx="99">
                  <c:v>201947</c:v>
                </c:pt>
                <c:pt idx="100">
                  <c:v>201948</c:v>
                </c:pt>
                <c:pt idx="101">
                  <c:v>201949</c:v>
                </c:pt>
              </c:numCache>
            </c:numRef>
          </c:cat>
          <c:val>
            <c:numRef>
              <c:f>'fig1'!$AC$2:$AC$103</c:f>
              <c:numCache>
                <c:formatCode>0.0</c:formatCode>
                <c:ptCount val="102"/>
                <c:pt idx="0">
                  <c:v>21.414093999999999</c:v>
                </c:pt>
                <c:pt idx="1">
                  <c:v>22.092380799999997</c:v>
                </c:pt>
                <c:pt idx="2">
                  <c:v>21.598392173913041</c:v>
                </c:pt>
                <c:pt idx="3">
                  <c:v>21.291111600000001</c:v>
                </c:pt>
                <c:pt idx="4">
                  <c:v>20.767128</c:v>
                </c:pt>
                <c:pt idx="5">
                  <c:v>20.165620800000006</c:v>
                </c:pt>
                <c:pt idx="6">
                  <c:v>20.078388399999998</c:v>
                </c:pt>
                <c:pt idx="7">
                  <c:v>19.836821600000004</c:v>
                </c:pt>
                <c:pt idx="8">
                  <c:v>19.0269172</c:v>
                </c:pt>
                <c:pt idx="9">
                  <c:v>18.1304096</c:v>
                </c:pt>
                <c:pt idx="10">
                  <c:v>17.775734799999999</c:v>
                </c:pt>
                <c:pt idx="11">
                  <c:v>16.949308800000001</c:v>
                </c:pt>
                <c:pt idx="12">
                  <c:v>16.626590799999999</c:v>
                </c:pt>
                <c:pt idx="13">
                  <c:v>16.707169999999998</c:v>
                </c:pt>
                <c:pt idx="14">
                  <c:v>16.5944556</c:v>
                </c:pt>
                <c:pt idx="15">
                  <c:v>16.625357500000003</c:v>
                </c:pt>
                <c:pt idx="16">
                  <c:v>15.784235000000001</c:v>
                </c:pt>
                <c:pt idx="17">
                  <c:v>15.780320800000004</c:v>
                </c:pt>
                <c:pt idx="18">
                  <c:v>15.450679199999998</c:v>
                </c:pt>
                <c:pt idx="19">
                  <c:v>15.769506399999996</c:v>
                </c:pt>
                <c:pt idx="20">
                  <c:v>16.035416399999999</c:v>
                </c:pt>
                <c:pt idx="21">
                  <c:v>16.238078399999999</c:v>
                </c:pt>
                <c:pt idx="22">
                  <c:v>16.487735199999996</c:v>
                </c:pt>
                <c:pt idx="23">
                  <c:v>16.398530000000001</c:v>
                </c:pt>
                <c:pt idx="24">
                  <c:v>16.7093256</c:v>
                </c:pt>
                <c:pt idx="25">
                  <c:v>16.369131599999999</c:v>
                </c:pt>
                <c:pt idx="26">
                  <c:v>16.615027600000001</c:v>
                </c:pt>
                <c:pt idx="27">
                  <c:v>17.056925599999996</c:v>
                </c:pt>
                <c:pt idx="28">
                  <c:v>17.436257999999995</c:v>
                </c:pt>
                <c:pt idx="29">
                  <c:v>17.928565833333334</c:v>
                </c:pt>
                <c:pt idx="30">
                  <c:v>18.460937500000004</c:v>
                </c:pt>
                <c:pt idx="31">
                  <c:v>18.974312000000005</c:v>
                </c:pt>
                <c:pt idx="32">
                  <c:v>19.381321666666668</c:v>
                </c:pt>
                <c:pt idx="33">
                  <c:v>19.047343599999998</c:v>
                </c:pt>
                <c:pt idx="34">
                  <c:v>19.130124799999997</c:v>
                </c:pt>
                <c:pt idx="35">
                  <c:v>19.77815</c:v>
                </c:pt>
                <c:pt idx="36">
                  <c:v>20.1093136</c:v>
                </c:pt>
                <c:pt idx="37">
                  <c:v>20.337224800000001</c:v>
                </c:pt>
                <c:pt idx="38">
                  <c:v>20.005083600000003</c:v>
                </c:pt>
                <c:pt idx="39">
                  <c:v>19.924708636363636</c:v>
                </c:pt>
                <c:pt idx="40">
                  <c:v>20.061356399999998</c:v>
                </c:pt>
                <c:pt idx="41">
                  <c:v>20.384624800000001</c:v>
                </c:pt>
                <c:pt idx="42">
                  <c:v>19.645407916666667</c:v>
                </c:pt>
                <c:pt idx="43">
                  <c:v>19.746879130434781</c:v>
                </c:pt>
                <c:pt idx="44">
                  <c:v>19.8466296</c:v>
                </c:pt>
                <c:pt idx="45">
                  <c:v>19.449030799999999</c:v>
                </c:pt>
                <c:pt idx="46">
                  <c:v>19.523669600000005</c:v>
                </c:pt>
                <c:pt idx="47">
                  <c:v>19.333524800000003</c:v>
                </c:pt>
                <c:pt idx="48">
                  <c:v>19.653306000000001</c:v>
                </c:pt>
                <c:pt idx="49">
                  <c:v>19.506358800000001</c:v>
                </c:pt>
                <c:pt idx="50">
                  <c:v>19.469543600000002</c:v>
                </c:pt>
                <c:pt idx="51">
                  <c:v>19.450429200000002</c:v>
                </c:pt>
                <c:pt idx="52">
                  <c:v>19.954787826086953</c:v>
                </c:pt>
                <c:pt idx="53">
                  <c:v>19.4730472</c:v>
                </c:pt>
                <c:pt idx="54">
                  <c:v>19.012403599999999</c:v>
                </c:pt>
                <c:pt idx="55">
                  <c:v>17.705102</c:v>
                </c:pt>
                <c:pt idx="56">
                  <c:v>17.478183199999997</c:v>
                </c:pt>
                <c:pt idx="57">
                  <c:v>17.323374400000002</c:v>
                </c:pt>
                <c:pt idx="58">
                  <c:v>17.016181249999999</c:v>
                </c:pt>
                <c:pt idx="59">
                  <c:v>18.020901200000004</c:v>
                </c:pt>
                <c:pt idx="60">
                  <c:v>17.7970188</c:v>
                </c:pt>
                <c:pt idx="61">
                  <c:v>17.862254400000005</c:v>
                </c:pt>
                <c:pt idx="62">
                  <c:v>18.976088799999999</c:v>
                </c:pt>
                <c:pt idx="63">
                  <c:v>20.024594400000002</c:v>
                </c:pt>
                <c:pt idx="64">
                  <c:v>20.265096</c:v>
                </c:pt>
                <c:pt idx="65">
                  <c:v>20.354777599999998</c:v>
                </c:pt>
                <c:pt idx="66">
                  <c:v>20.750093199999995</c:v>
                </c:pt>
                <c:pt idx="67">
                  <c:v>20.728683200000006</c:v>
                </c:pt>
                <c:pt idx="68">
                  <c:v>20.096142400000002</c:v>
                </c:pt>
                <c:pt idx="69">
                  <c:v>20.492734800000004</c:v>
                </c:pt>
                <c:pt idx="70">
                  <c:v>20.434678399999999</c:v>
                </c:pt>
                <c:pt idx="71">
                  <c:v>20.613379599999995</c:v>
                </c:pt>
                <c:pt idx="72">
                  <c:v>20.536299599999992</c:v>
                </c:pt>
                <c:pt idx="73">
                  <c:v>20.454489599999999</c:v>
                </c:pt>
                <c:pt idx="74">
                  <c:v>20.566909599999999</c:v>
                </c:pt>
                <c:pt idx="75">
                  <c:v>20.903408400000004</c:v>
                </c:pt>
                <c:pt idx="76">
                  <c:v>20.906003599999998</c:v>
                </c:pt>
                <c:pt idx="77">
                  <c:v>21.891480000000001</c:v>
                </c:pt>
                <c:pt idx="78">
                  <c:v>22.259223200000001</c:v>
                </c:pt>
                <c:pt idx="79">
                  <c:v>22.402974400000002</c:v>
                </c:pt>
                <c:pt idx="80">
                  <c:v>23.269769999999998</c:v>
                </c:pt>
                <c:pt idx="81">
                  <c:v>23.968758400000002</c:v>
                </c:pt>
                <c:pt idx="82">
                  <c:v>24.341211200000004</c:v>
                </c:pt>
                <c:pt idx="83">
                  <c:v>24.395965199999999</c:v>
                </c:pt>
                <c:pt idx="84">
                  <c:v>24.839347599999996</c:v>
                </c:pt>
                <c:pt idx="85">
                  <c:v>26.833440000000007</c:v>
                </c:pt>
                <c:pt idx="86">
                  <c:v>29.429892799999998</c:v>
                </c:pt>
                <c:pt idx="87">
                  <c:v>31.372791599999996</c:v>
                </c:pt>
                <c:pt idx="88">
                  <c:v>32.646532399999998</c:v>
                </c:pt>
                <c:pt idx="89">
                  <c:v>33.509315599999994</c:v>
                </c:pt>
                <c:pt idx="90">
                  <c:v>33.568395600000002</c:v>
                </c:pt>
                <c:pt idx="91">
                  <c:v>34.840727600000001</c:v>
                </c:pt>
                <c:pt idx="92">
                  <c:v>34.503806400000002</c:v>
                </c:pt>
                <c:pt idx="93">
                  <c:v>38.801223200000003</c:v>
                </c:pt>
                <c:pt idx="94">
                  <c:v>41.219602800000004</c:v>
                </c:pt>
                <c:pt idx="95">
                  <c:v>46.818967200000017</c:v>
                </c:pt>
                <c:pt idx="96">
                  <c:v>48.723165200000004</c:v>
                </c:pt>
                <c:pt idx="97">
                  <c:v>46.968542000000006</c:v>
                </c:pt>
                <c:pt idx="98">
                  <c:v>44.919176400000012</c:v>
                </c:pt>
                <c:pt idx="99">
                  <c:v>43.1776464</c:v>
                </c:pt>
                <c:pt idx="100">
                  <c:v>42.313309200000006</c:v>
                </c:pt>
                <c:pt idx="101">
                  <c:v>42.519610400000005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B4-4C21-950F-6A6DCAD4C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8932416"/>
        <c:axId val="598927496"/>
      </c:lineChart>
      <c:catAx>
        <c:axId val="59893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927496"/>
        <c:crosses val="autoZero"/>
        <c:auto val="1"/>
        <c:lblAlgn val="ctr"/>
        <c:lblOffset val="100"/>
        <c:noMultiLvlLbl val="0"/>
      </c:catAx>
      <c:valAx>
        <c:axId val="598927496"/>
        <c:scaling>
          <c:orientation val="minMax"/>
          <c:max val="5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93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Per Capita Consumption</a:t>
            </a:r>
            <a:endParaRPr lang="en-US" dirty="0"/>
          </a:p>
        </c:rich>
      </c:tx>
      <c:layout>
        <c:manualLayout>
          <c:xMode val="edge"/>
          <c:yMode val="edge"/>
          <c:x val="0.14335325554185246"/>
          <c:y val="7.7056362998973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87458495398918"/>
          <c:y val="3.0414552645696525E-2"/>
          <c:w val="0.8439487082187016"/>
          <c:h val="0.62915437992419332"/>
        </c:manualLayout>
      </c:layout>
      <c:lineChart>
        <c:grouping val="standard"/>
        <c:varyColors val="0"/>
        <c:ser>
          <c:idx val="2"/>
          <c:order val="0"/>
          <c:tx>
            <c:strRef>
              <c:f>'per cap consumption'!$B$1</c:f>
              <c:strCache>
                <c:ptCount val="1"/>
                <c:pt idx="0">
                  <c:v>猪Pork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'per cap consumption'!$A$2:$A$40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'per cap consumption'!$B$2:$B$40</c:f>
              <c:numCache>
                <c:formatCode>0.00</c:formatCode>
                <c:ptCount val="39"/>
                <c:pt idx="0">
                  <c:v>11.97</c:v>
                </c:pt>
                <c:pt idx="1">
                  <c:v>12.35</c:v>
                </c:pt>
                <c:pt idx="2">
                  <c:v>12.98</c:v>
                </c:pt>
                <c:pt idx="3">
                  <c:v>13.25</c:v>
                </c:pt>
                <c:pt idx="4">
                  <c:v>14.32</c:v>
                </c:pt>
                <c:pt idx="5">
                  <c:v>16.12</c:v>
                </c:pt>
                <c:pt idx="6">
                  <c:v>17.21</c:v>
                </c:pt>
                <c:pt idx="7">
                  <c:v>17.3</c:v>
                </c:pt>
                <c:pt idx="8">
                  <c:v>18.71</c:v>
                </c:pt>
                <c:pt idx="9">
                  <c:v>19.309999999999999</c:v>
                </c:pt>
                <c:pt idx="10">
                  <c:v>20.399999999999999</c:v>
                </c:pt>
                <c:pt idx="11">
                  <c:v>21.58</c:v>
                </c:pt>
                <c:pt idx="12">
                  <c:v>23</c:v>
                </c:pt>
                <c:pt idx="13">
                  <c:v>24.55</c:v>
                </c:pt>
                <c:pt idx="14">
                  <c:v>26.52</c:v>
                </c:pt>
                <c:pt idx="15">
                  <c:v>26.85</c:v>
                </c:pt>
                <c:pt idx="16">
                  <c:v>26.32</c:v>
                </c:pt>
                <c:pt idx="17">
                  <c:v>29.65</c:v>
                </c:pt>
                <c:pt idx="18">
                  <c:v>31.64</c:v>
                </c:pt>
                <c:pt idx="19">
                  <c:v>31.52</c:v>
                </c:pt>
                <c:pt idx="20">
                  <c:v>32.520000000000003</c:v>
                </c:pt>
                <c:pt idx="21">
                  <c:v>33.35</c:v>
                </c:pt>
                <c:pt idx="22">
                  <c:v>34.17</c:v>
                </c:pt>
                <c:pt idx="23">
                  <c:v>35.31</c:v>
                </c:pt>
                <c:pt idx="24">
                  <c:v>33.090243253223385</c:v>
                </c:pt>
                <c:pt idx="25">
                  <c:v>34.549506384410655</c:v>
                </c:pt>
                <c:pt idx="26">
                  <c:v>35.073573249497905</c:v>
                </c:pt>
                <c:pt idx="27">
                  <c:v>32.457471553557504</c:v>
                </c:pt>
                <c:pt idx="28">
                  <c:v>35.363426245839676</c:v>
                </c:pt>
                <c:pt idx="29">
                  <c:v>36.885778257025095</c:v>
                </c:pt>
                <c:pt idx="30">
                  <c:v>38.271884124214154</c:v>
                </c:pt>
                <c:pt idx="31">
                  <c:v>38.269725389839309</c:v>
                </c:pt>
                <c:pt idx="32">
                  <c:v>40.430068603586307</c:v>
                </c:pt>
                <c:pt idx="33">
                  <c:v>41.554978548856496</c:v>
                </c:pt>
                <c:pt idx="34">
                  <c:v>42.786940397128276</c:v>
                </c:pt>
                <c:pt idx="35">
                  <c:v>41.47181108670032</c:v>
                </c:pt>
                <c:pt idx="36">
                  <c:v>40.273955352893957</c:v>
                </c:pt>
                <c:pt idx="37">
                  <c:v>39.956131758603824</c:v>
                </c:pt>
                <c:pt idx="38">
                  <c:v>39.450520006736518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2F-49EA-BD3B-736525CC398F}"/>
            </c:ext>
          </c:extLst>
        </c:ser>
        <c:ser>
          <c:idx val="3"/>
          <c:order val="1"/>
          <c:tx>
            <c:strRef>
              <c:f>'per cap consumption'!$D$1</c:f>
              <c:strCache>
                <c:ptCount val="1"/>
                <c:pt idx="0">
                  <c:v>禽Poultry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'per cap consumption'!$A$2:$A$40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'per cap consumption'!$D$2:$D$40</c:f>
              <c:numCache>
                <c:formatCode>0.00</c:formatCode>
                <c:ptCount val="39"/>
                <c:pt idx="0">
                  <c:v>1.68</c:v>
                </c:pt>
                <c:pt idx="1">
                  <c:v>1.72</c:v>
                </c:pt>
                <c:pt idx="2">
                  <c:v>1.78</c:v>
                </c:pt>
                <c:pt idx="3">
                  <c:v>1.85</c:v>
                </c:pt>
                <c:pt idx="4">
                  <c:v>1.87</c:v>
                </c:pt>
                <c:pt idx="5">
                  <c:v>1.93</c:v>
                </c:pt>
                <c:pt idx="6">
                  <c:v>2.16</c:v>
                </c:pt>
                <c:pt idx="7">
                  <c:v>2.48</c:v>
                </c:pt>
                <c:pt idx="8">
                  <c:v>2.94</c:v>
                </c:pt>
                <c:pt idx="9">
                  <c:v>3.03</c:v>
                </c:pt>
                <c:pt idx="10">
                  <c:v>3.32</c:v>
                </c:pt>
                <c:pt idx="11">
                  <c:v>3.93</c:v>
                </c:pt>
                <c:pt idx="12">
                  <c:v>4.4400000000000004</c:v>
                </c:pt>
                <c:pt idx="13">
                  <c:v>5.47</c:v>
                </c:pt>
                <c:pt idx="14">
                  <c:v>6.09</c:v>
                </c:pt>
                <c:pt idx="15">
                  <c:v>7.28</c:v>
                </c:pt>
                <c:pt idx="16">
                  <c:v>7.27</c:v>
                </c:pt>
                <c:pt idx="17">
                  <c:v>8.25</c:v>
                </c:pt>
                <c:pt idx="18">
                  <c:v>9</c:v>
                </c:pt>
                <c:pt idx="19">
                  <c:v>9.75</c:v>
                </c:pt>
                <c:pt idx="20">
                  <c:v>10.55</c:v>
                </c:pt>
                <c:pt idx="21">
                  <c:v>10.28</c:v>
                </c:pt>
                <c:pt idx="22">
                  <c:v>10.43</c:v>
                </c:pt>
                <c:pt idx="23">
                  <c:v>10.92</c:v>
                </c:pt>
                <c:pt idx="24">
                  <c:v>10.424791534603195</c:v>
                </c:pt>
                <c:pt idx="25">
                  <c:v>11.342618355563033</c:v>
                </c:pt>
                <c:pt idx="26">
                  <c:v>11.784241465066033</c:v>
                </c:pt>
                <c:pt idx="27">
                  <c:v>11.420540549008923</c:v>
                </c:pt>
                <c:pt idx="28">
                  <c:v>12.035519428171263</c:v>
                </c:pt>
                <c:pt idx="29">
                  <c:v>12.374825495691269</c:v>
                </c:pt>
                <c:pt idx="30">
                  <c:v>12.593271949646134</c:v>
                </c:pt>
                <c:pt idx="31">
                  <c:v>12.830543345084795</c:v>
                </c:pt>
                <c:pt idx="32">
                  <c:v>13.694368703287937</c:v>
                </c:pt>
                <c:pt idx="33">
                  <c:v>13.488672133135401</c:v>
                </c:pt>
                <c:pt idx="34">
                  <c:v>12.97185604684827</c:v>
                </c:pt>
                <c:pt idx="35">
                  <c:v>13.398547739738982</c:v>
                </c:pt>
                <c:pt idx="36">
                  <c:v>13.915870064583316</c:v>
                </c:pt>
                <c:pt idx="37">
                  <c:v>13.796322093692449</c:v>
                </c:pt>
                <c:pt idx="38">
                  <c:v>14.489141605154153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2F-49EA-BD3B-736525CC398F}"/>
            </c:ext>
          </c:extLst>
        </c:ser>
        <c:ser>
          <c:idx val="1"/>
          <c:order val="2"/>
          <c:tx>
            <c:strRef>
              <c:f>'per cap consumption'!$C$1</c:f>
              <c:strCache>
                <c:ptCount val="1"/>
                <c:pt idx="0">
                  <c:v>牛羊Beef&amp;Mutton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'per cap consumption'!$A$2:$A$40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'per cap consumption'!$C$2:$C$40</c:f>
              <c:numCache>
                <c:formatCode>0.00</c:formatCode>
                <c:ptCount val="39"/>
                <c:pt idx="0">
                  <c:v>0.81</c:v>
                </c:pt>
                <c:pt idx="1">
                  <c:v>0.84</c:v>
                </c:pt>
                <c:pt idx="2">
                  <c:v>0.89</c:v>
                </c:pt>
                <c:pt idx="3">
                  <c:v>0.94</c:v>
                </c:pt>
                <c:pt idx="4">
                  <c:v>1.02</c:v>
                </c:pt>
                <c:pt idx="5">
                  <c:v>1.05</c:v>
                </c:pt>
                <c:pt idx="6">
                  <c:v>1.18</c:v>
                </c:pt>
                <c:pt idx="7">
                  <c:v>1.4300000000000002</c:v>
                </c:pt>
                <c:pt idx="8">
                  <c:v>1.5699999999999998</c:v>
                </c:pt>
                <c:pt idx="9">
                  <c:v>1.78</c:v>
                </c:pt>
                <c:pt idx="10">
                  <c:v>1.9500000000000002</c:v>
                </c:pt>
                <c:pt idx="11">
                  <c:v>2.19</c:v>
                </c:pt>
                <c:pt idx="12">
                  <c:v>2.64</c:v>
                </c:pt>
                <c:pt idx="13">
                  <c:v>3.08</c:v>
                </c:pt>
                <c:pt idx="14">
                  <c:v>3.5700000000000003</c:v>
                </c:pt>
                <c:pt idx="15">
                  <c:v>4.37</c:v>
                </c:pt>
                <c:pt idx="16">
                  <c:v>4.4000000000000004</c:v>
                </c:pt>
                <c:pt idx="17">
                  <c:v>5.3100000000000005</c:v>
                </c:pt>
                <c:pt idx="18">
                  <c:v>5.76</c:v>
                </c:pt>
                <c:pt idx="19">
                  <c:v>6.08</c:v>
                </c:pt>
                <c:pt idx="20">
                  <c:v>6.42</c:v>
                </c:pt>
                <c:pt idx="21">
                  <c:v>6.6300000000000008</c:v>
                </c:pt>
                <c:pt idx="22">
                  <c:v>7.07</c:v>
                </c:pt>
                <c:pt idx="23">
                  <c:v>7.6899999999999995</c:v>
                </c:pt>
                <c:pt idx="24">
                  <c:v>6.8638816583069193</c:v>
                </c:pt>
                <c:pt idx="25">
                  <c:v>7.0168472880785586</c:v>
                </c:pt>
                <c:pt idx="26">
                  <c:v>7.2728945309171689</c:v>
                </c:pt>
                <c:pt idx="27">
                  <c:v>7.6585848731164248</c:v>
                </c:pt>
                <c:pt idx="28">
                  <c:v>7.6365417245222211</c:v>
                </c:pt>
                <c:pt idx="29">
                  <c:v>7.7359192251779678</c:v>
                </c:pt>
                <c:pt idx="30">
                  <c:v>7.7529896793968263</c:v>
                </c:pt>
                <c:pt idx="31">
                  <c:v>7.5403801877760053</c:v>
                </c:pt>
                <c:pt idx="32">
                  <c:v>7.6515991462586035</c:v>
                </c:pt>
                <c:pt idx="33">
                  <c:v>7.9176877094479403</c:v>
                </c:pt>
                <c:pt idx="34">
                  <c:v>8.0445040582825218</c:v>
                </c:pt>
                <c:pt idx="35">
                  <c:v>8.1888224731198438</c:v>
                </c:pt>
                <c:pt idx="36">
                  <c:v>8.3629734608124622</c:v>
                </c:pt>
                <c:pt idx="37">
                  <c:v>8.628921287264042</c:v>
                </c:pt>
                <c:pt idx="38">
                  <c:v>8.9910963063824916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2F-49EA-BD3B-736525CC398F}"/>
            </c:ext>
          </c:extLst>
        </c:ser>
        <c:ser>
          <c:idx val="0"/>
          <c:order val="3"/>
          <c:tx>
            <c:strRef>
              <c:f>'per cap consumption'!$E$1</c:f>
              <c:strCache>
                <c:ptCount val="1"/>
                <c:pt idx="0">
                  <c:v>水产Fish&amp;Sellfish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'per cap consumption'!$E$2:$E$40</c:f>
              <c:numCache>
                <c:formatCode>0.00</c:formatCode>
                <c:ptCount val="39"/>
                <c:pt idx="0">
                  <c:v>4.5286459652499875</c:v>
                </c:pt>
                <c:pt idx="1">
                  <c:v>4.5807018946358617</c:v>
                </c:pt>
                <c:pt idx="2">
                  <c:v>5.0681724280402154</c:v>
                </c:pt>
                <c:pt idx="3">
                  <c:v>5.2938606710158433</c:v>
                </c:pt>
                <c:pt idx="4">
                  <c:v>5.9166131644259607</c:v>
                </c:pt>
                <c:pt idx="5">
                  <c:v>6.6527477303001392</c:v>
                </c:pt>
                <c:pt idx="6">
                  <c:v>7.6125275563451682</c:v>
                </c:pt>
                <c:pt idx="7">
                  <c:v>8.6514181152790481</c:v>
                </c:pt>
                <c:pt idx="8">
                  <c:v>9.4095076828850903</c:v>
                </c:pt>
                <c:pt idx="9">
                  <c:v>10.07320059625213</c:v>
                </c:pt>
                <c:pt idx="10">
                  <c:v>12.288315709375246</c:v>
                </c:pt>
                <c:pt idx="11">
                  <c:v>11.456964506186164</c:v>
                </c:pt>
                <c:pt idx="12">
                  <c:v>13.037526350376799</c:v>
                </c:pt>
                <c:pt idx="13">
                  <c:v>15.103318511268427</c:v>
                </c:pt>
                <c:pt idx="14">
                  <c:v>17.536337088026698</c:v>
                </c:pt>
                <c:pt idx="15">
                  <c:v>24.009379050701366</c:v>
                </c:pt>
                <c:pt idx="16">
                  <c:v>26.417570206472803</c:v>
                </c:pt>
                <c:pt idx="17">
                  <c:v>24.781114005144548</c:v>
                </c:pt>
                <c:pt idx="18">
                  <c:v>26.620177779915199</c:v>
                </c:pt>
                <c:pt idx="19">
                  <c:v>27.659278457061994</c:v>
                </c:pt>
                <c:pt idx="20">
                  <c:v>28.441255138350837</c:v>
                </c:pt>
                <c:pt idx="21">
                  <c:v>28.682958935021588</c:v>
                </c:pt>
                <c:pt idx="22">
                  <c:v>29.696153456906416</c:v>
                </c:pt>
                <c:pt idx="23">
                  <c:v>30.518544886130602</c:v>
                </c:pt>
                <c:pt idx="24">
                  <c:v>31.564144382558389</c:v>
                </c:pt>
                <c:pt idx="25">
                  <c:v>32.771421579124471</c:v>
                </c:pt>
                <c:pt idx="26">
                  <c:v>33.721319457123727</c:v>
                </c:pt>
                <c:pt idx="27">
                  <c:v>34.903162818154982</c:v>
                </c:pt>
                <c:pt idx="28">
                  <c:v>35.953214560021685</c:v>
                </c:pt>
                <c:pt idx="29">
                  <c:v>37.167814162607719</c:v>
                </c:pt>
                <c:pt idx="30">
                  <c:v>38.745050003355928</c:v>
                </c:pt>
                <c:pt idx="31">
                  <c:v>40.044288418005706</c:v>
                </c:pt>
                <c:pt idx="32">
                  <c:v>40.962718974328681</c:v>
                </c:pt>
                <c:pt idx="33">
                  <c:v>40.0273347933447</c:v>
                </c:pt>
                <c:pt idx="34">
                  <c:v>44.065783509526106</c:v>
                </c:pt>
                <c:pt idx="35">
                  <c:v>45.310965939677878</c:v>
                </c:pt>
                <c:pt idx="36">
                  <c:v>46.102436519588338</c:v>
                </c:pt>
                <c:pt idx="37">
                  <c:v>46.231008287292816</c:v>
                </c:pt>
                <c:pt idx="38">
                  <c:v>46.09360890940102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2F-49EA-BD3B-736525CC3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4730432"/>
        <c:axId val="384730760"/>
      </c:lineChart>
      <c:catAx>
        <c:axId val="38473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730760"/>
        <c:crosses val="autoZero"/>
        <c:auto val="1"/>
        <c:lblAlgn val="ctr"/>
        <c:lblOffset val="100"/>
        <c:noMultiLvlLbl val="0"/>
      </c:catAx>
      <c:valAx>
        <c:axId val="3847307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7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208677228599438E-2"/>
          <c:y val="0.79964792758516268"/>
          <c:w val="0.83771115959902598"/>
          <c:h val="0.18439447188509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2018 Per Capita Consumption (KG)</a:t>
            </a:r>
          </a:p>
        </c:rich>
      </c:tx>
      <c:layout>
        <c:manualLayout>
          <c:xMode val="edge"/>
          <c:yMode val="edge"/>
          <c:x val="0.2094904486663382"/>
          <c:y val="5.6262118731131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83270044982798"/>
          <c:y val="0.21084470843165648"/>
          <c:w val="0.80505235308490652"/>
          <c:h val="0.479239758905185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C6-49A2-92F1-660212BC59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C6-49A2-92F1-660212BC59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C6-49A2-92F1-660212BC59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3C6-49A2-92F1-660212BC594D}"/>
              </c:ext>
            </c:extLst>
          </c:dPt>
          <c:dLbls>
            <c:dLbl>
              <c:idx val="1"/>
              <c:layout>
                <c:manualLayout>
                  <c:x val="-0.10126849582016495"/>
                  <c:y val="-0.15477052864841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C6-49A2-92F1-660212BC5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 cap consumption'!$B$1:$E$1</c:f>
              <c:strCache>
                <c:ptCount val="4"/>
                <c:pt idx="0">
                  <c:v>猪Pork</c:v>
                </c:pt>
                <c:pt idx="1">
                  <c:v>牛羊Beef&amp;Mutton</c:v>
                </c:pt>
                <c:pt idx="2">
                  <c:v>禽Poultry</c:v>
                </c:pt>
                <c:pt idx="3">
                  <c:v>水产Fish&amp;Sellfish</c:v>
                </c:pt>
              </c:strCache>
            </c:strRef>
          </c:cat>
          <c:val>
            <c:numRef>
              <c:f>'per cap consumption'!$B$40:$E$40</c:f>
              <c:numCache>
                <c:formatCode>0.00</c:formatCode>
                <c:ptCount val="4"/>
                <c:pt idx="0">
                  <c:v>39.450520006736518</c:v>
                </c:pt>
                <c:pt idx="1">
                  <c:v>8.9910963063824916</c:v>
                </c:pt>
                <c:pt idx="2">
                  <c:v>14.489141605154153</c:v>
                </c:pt>
                <c:pt idx="3">
                  <c:v>46.09360890940102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C6-49A2-92F1-660212BC5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43406996166648"/>
          <c:y val="0.70071178370190634"/>
          <c:w val="0.475198627283688"/>
          <c:h val="0.27256995840305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0.42861</cdr:x>
      <cdr:y>0.93466</cdr:y>
    </cdr:from>
    <cdr:to>
      <cdr:x>0.61908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6440C5E-A528-4944-BD0A-9E10F805EF11}"/>
            </a:ext>
          </a:extLst>
        </cdr:cNvPr>
        <cdr:cNvSpPr txBox="1"/>
      </cdr:nvSpPr>
      <cdr:spPr>
        <a:xfrm xmlns:a="http://schemas.openxmlformats.org/drawingml/2006/main">
          <a:off x="1886272" y="3409524"/>
          <a:ext cx="838200" cy="238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Week</a:t>
          </a:r>
        </a:p>
      </cdr:txBody>
    </cdr:sp>
  </cdr:relSizeAnchor>
  <cdr:relSizeAnchor xmlns:cdr="http://schemas.openxmlformats.org/drawingml/2006/chartDrawing">
    <cdr:from>
      <cdr:x>0.77491</cdr:x>
      <cdr:y>0.59316</cdr:y>
    </cdr:from>
    <cdr:to>
      <cdr:x>0.77491</cdr:x>
      <cdr:y>0.84383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E20B05D-51E0-46EE-9E88-8375B58D2E04}"/>
            </a:ext>
          </a:extLst>
        </cdr:cNvPr>
        <cdr:cNvCxnSpPr/>
      </cdr:nvCxnSpPr>
      <cdr:spPr>
        <a:xfrm xmlns:a="http://schemas.openxmlformats.org/drawingml/2006/main">
          <a:off x="3410272" y="2163763"/>
          <a:ext cx="0" cy="91440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0.23815</cdr:x>
      <cdr:y>0.58417</cdr:y>
    </cdr:from>
    <cdr:to>
      <cdr:x>0.23815</cdr:x>
      <cdr:y>0.83484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FE20B05D-51E0-46EE-9E88-8375B58D2E04}"/>
            </a:ext>
          </a:extLst>
        </cdr:cNvPr>
        <cdr:cNvCxnSpPr/>
      </cdr:nvCxnSpPr>
      <cdr:spPr>
        <a:xfrm xmlns:a="http://schemas.openxmlformats.org/drawingml/2006/main">
          <a:off x="1048072" y="2130973"/>
          <a:ext cx="0" cy="91440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0.41094</cdr:x>
      <cdr:y>0.85658</cdr:y>
    </cdr:from>
    <cdr:to>
      <cdr:x>0.58906</cdr:x>
      <cdr:y>0.92174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C729D5F-7C99-42F2-8BAC-29740EFDF36F}"/>
            </a:ext>
          </a:extLst>
        </cdr:cNvPr>
        <cdr:cNvSpPr txBox="1"/>
      </cdr:nvSpPr>
      <cdr:spPr>
        <a:xfrm xmlns:a="http://schemas.openxmlformats.org/drawingml/2006/main">
          <a:off x="1933736" y="3133026"/>
          <a:ext cx="838200" cy="238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Week</a:t>
          </a:r>
        </a:p>
      </cdr:txBody>
    </cdr:sp>
  </cdr:relSizeAnchor>
  <cdr:relSizeAnchor xmlns:cdr="http://schemas.openxmlformats.org/drawingml/2006/chartDrawing">
    <cdr:from>
      <cdr:x>0.56676</cdr:x>
      <cdr:y>0.46924</cdr:y>
    </cdr:from>
    <cdr:to>
      <cdr:x>0.56676</cdr:x>
      <cdr:y>0.71924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E20B05D-51E0-46EE-9E88-8375B58D2E04}"/>
            </a:ext>
          </a:extLst>
        </cdr:cNvPr>
        <cdr:cNvCxnSpPr/>
      </cdr:nvCxnSpPr>
      <cdr:spPr>
        <a:xfrm xmlns:a="http://schemas.openxmlformats.org/drawingml/2006/main">
          <a:off x="2667000" y="1716301"/>
          <a:ext cx="0" cy="91440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0.79347</cdr:x>
      <cdr:y>0.46924</cdr:y>
    </cdr:from>
    <cdr:to>
      <cdr:x>0.79347</cdr:x>
      <cdr:y>0.71924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4434B424-1D4E-4955-BB19-E264CD02BEC3}"/>
            </a:ext>
          </a:extLst>
        </cdr:cNvPr>
        <cdr:cNvCxnSpPr/>
      </cdr:nvCxnSpPr>
      <cdr:spPr>
        <a:xfrm xmlns:a="http://schemas.openxmlformats.org/drawingml/2006/main">
          <a:off x="3733800" y="1716301"/>
          <a:ext cx="0" cy="91440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0.22671</cdr:x>
      <cdr:y>0.48183</cdr:y>
    </cdr:from>
    <cdr:to>
      <cdr:x>0.22671</cdr:x>
      <cdr:y>0.73183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74426A56-98E9-407A-B477-F4D8551FEF7B}"/>
            </a:ext>
          </a:extLst>
        </cdr:cNvPr>
        <cdr:cNvCxnSpPr/>
      </cdr:nvCxnSpPr>
      <cdr:spPr>
        <a:xfrm xmlns:a="http://schemas.openxmlformats.org/drawingml/2006/main">
          <a:off x="1066800" y="1762338"/>
          <a:ext cx="0" cy="91440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9DE1BB2-AA5C-4BE8-A9F2-55C9D0104BBD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4B69860-A03F-4299-B61B-CB639B1EA4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3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69860-A03F-4299-B61B-CB639B1EA4A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3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69860-A03F-4299-B61B-CB639B1EA4A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6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18B8-B385-4D66-B8CF-12CA4027342E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B474-9186-45C5-9141-A03E516076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802B-A9D6-4AE5-B164-06BFD4E00499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63D2-A594-4EBE-A133-24CD37B839E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B5B46-923C-4609-BA35-90F7B070E672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9157-37E4-4C58-9D74-353E80C9CB2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752" y="1752600"/>
            <a:ext cx="7772400" cy="1470025"/>
          </a:xfrm>
        </p:spPr>
        <p:txBody>
          <a:bodyPr/>
          <a:lstStyle/>
          <a:p>
            <a:r>
              <a:rPr lang="en-US" dirty="0"/>
              <a:t>Market Impacts of the African Swine Fever Outbreak in China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H. Holly Wang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Department of Agricultural Economics, Purdue University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Farm Policy Study Group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December 10, 2019, West Lafayette, 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19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What if ASF hit the U.S.?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28"/>
            <a:ext cx="8305800" cy="51911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the world’s 2</a:t>
            </a:r>
            <a:r>
              <a:rPr lang="en-US" baseline="30000" dirty="0"/>
              <a:t>nd</a:t>
            </a:r>
            <a:r>
              <a:rPr lang="en-US" dirty="0"/>
              <a:t> largest hog producing country, the impact of ASF outbreak is serious (Lusk analysis):</a:t>
            </a:r>
          </a:p>
          <a:p>
            <a:pPr lvl="1">
              <a:spcBef>
                <a:spcPts val="0"/>
              </a:spcBef>
            </a:pPr>
            <a:r>
              <a:rPr lang="en-US" dirty="0"/>
              <a:t>A 10% production reduction will bring a price increase 2%-7%, and $1B loss to U.S. producers and consumers each, giving all else the same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Producer loss will rise to $3.6B while consumer gain $1.2B, if our overseas market countries ban our exports because domestic price will drop by 2%-8%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ASF can reduce production by 50%, the producer and consumer losses will be $5B each, or $7 and $3 respectively, depending on export reactions</a:t>
            </a:r>
          </a:p>
          <a:p>
            <a:pPr>
              <a:spcBef>
                <a:spcPts val="0"/>
              </a:spcBef>
            </a:pPr>
            <a:r>
              <a:rPr lang="en-US" dirty="0"/>
              <a:t>Biosecurity in the U.S.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Rely on modern technology with strict measurement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Government provides incentives to farmers to help curb the spread</a:t>
            </a:r>
          </a:p>
        </p:txBody>
      </p:sp>
    </p:spTree>
    <p:extLst>
      <p:ext uri="{BB962C8B-B14F-4D97-AF65-F5344CB8AC3E}">
        <p14:creationId xmlns:p14="http://schemas.microsoft.com/office/powerpoint/2010/main" val="191200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172" name="Picture 4" descr="Image result for pig">
            <a:extLst>
              <a:ext uri="{FF2B5EF4-FFF2-40B4-BE49-F238E27FC236}">
                <a16:creationId xmlns:a16="http://schemas.microsoft.com/office/drawing/2014/main" id="{E9B8948D-18F4-4303-91D6-1BBE9D80A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91440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F67A19-8992-4AF0-8FE6-16F641BCFEE7}"/>
              </a:ext>
            </a:extLst>
          </p:cNvPr>
          <p:cNvSpPr txBox="1"/>
          <p:nvPr/>
        </p:nvSpPr>
        <p:spPr>
          <a:xfrm>
            <a:off x="609600" y="2133600"/>
            <a:ext cx="2992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THNAK YOU</a:t>
            </a:r>
          </a:p>
        </p:txBody>
      </p:sp>
    </p:spTree>
    <p:extLst>
      <p:ext uri="{BB962C8B-B14F-4D97-AF65-F5344CB8AC3E}">
        <p14:creationId xmlns:p14="http://schemas.microsoft.com/office/powerpoint/2010/main" val="203154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Outline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17638"/>
            <a:ext cx="7924800" cy="4588605"/>
          </a:xfrm>
        </p:spPr>
        <p:txBody>
          <a:bodyPr/>
          <a:lstStyle/>
          <a:p>
            <a:r>
              <a:rPr lang="en-US" sz="2800" dirty="0"/>
              <a:t>China and the world’s pork markets </a:t>
            </a:r>
          </a:p>
          <a:p>
            <a:r>
              <a:rPr lang="en-US" sz="2800" dirty="0"/>
              <a:t>ASF impact on China’s domestic market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Supply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Prices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Consumer demand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Market response to government’s actions</a:t>
            </a:r>
          </a:p>
          <a:p>
            <a:r>
              <a:rPr lang="en-US" dirty="0"/>
              <a:t>China’s import and impact on other countries</a:t>
            </a:r>
          </a:p>
          <a:p>
            <a:r>
              <a:rPr lang="en-US" dirty="0"/>
              <a:t>Threat on the US hog industry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Image result for pork hog production">
            <a:extLst>
              <a:ext uri="{FF2B5EF4-FFF2-40B4-BE49-F238E27FC236}">
                <a16:creationId xmlns:a16="http://schemas.microsoft.com/office/drawing/2014/main" id="{E8DC81BE-E659-40EB-8E8E-3DB765EF1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28" y="4876800"/>
            <a:ext cx="589957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and the World Pork Market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0872" y="1295400"/>
            <a:ext cx="8229600" cy="4525963"/>
          </a:xfrm>
        </p:spPr>
        <p:txBody>
          <a:bodyPr/>
          <a:lstStyle/>
          <a:p>
            <a:r>
              <a:rPr lang="en-US" sz="2800" dirty="0"/>
              <a:t>China is the world’s largest pork producer and consumer, accounting for ~50% (USDA FAS).</a:t>
            </a:r>
          </a:p>
          <a:p>
            <a:r>
              <a:rPr lang="en-US" dirty="0"/>
              <a:t>2018 inventory (production would double)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China: 440M</a:t>
            </a:r>
          </a:p>
          <a:p>
            <a:pPr lvl="1">
              <a:spcBef>
                <a:spcPts val="0"/>
              </a:spcBef>
            </a:pPr>
            <a:r>
              <a:rPr lang="en-US" dirty="0"/>
              <a:t>EU: 150M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US: 73M</a:t>
            </a:r>
          </a:p>
          <a:p>
            <a:pPr lvl="1">
              <a:spcBef>
                <a:spcPts val="0"/>
              </a:spcBef>
            </a:pPr>
            <a:r>
              <a:rPr lang="en-US" dirty="0"/>
              <a:t>Brazil: 39M</a:t>
            </a:r>
          </a:p>
          <a:p>
            <a:pPr lvl="1">
              <a:spcBef>
                <a:spcPts val="0"/>
              </a:spcBef>
            </a:pPr>
            <a:r>
              <a:rPr lang="en-US" dirty="0"/>
              <a:t>Russia: 23M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 descr="Image result for china pork account for half of the world total">
            <a:extLst>
              <a:ext uri="{FF2B5EF4-FFF2-40B4-BE49-F238E27FC236}">
                <a16:creationId xmlns:a16="http://schemas.microsoft.com/office/drawing/2014/main" id="{7986919C-9A43-4334-A69D-1219DB480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" r="8296" b="10942"/>
          <a:stretch/>
        </p:blipFill>
        <p:spPr bwMode="auto">
          <a:xfrm>
            <a:off x="3048001" y="2722085"/>
            <a:ext cx="6096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64204BA7-46BB-4FB7-B7AE-A9E36C791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/>
          <a:stretch/>
        </p:blipFill>
        <p:spPr bwMode="auto">
          <a:xfrm>
            <a:off x="7342" y="4620133"/>
            <a:ext cx="3326709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2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rmAutofit/>
          </a:bodyPr>
          <a:lstStyle/>
          <a:p>
            <a:r>
              <a:rPr lang="en-US" dirty="0"/>
              <a:t>Chinese Pork Import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07916" y="1233139"/>
            <a:ext cx="6837318" cy="2596309"/>
          </a:xfrm>
        </p:spPr>
        <p:txBody>
          <a:bodyPr/>
          <a:lstStyle/>
          <a:p>
            <a:r>
              <a:rPr lang="en-US" sz="2800" dirty="0"/>
              <a:t>China is a net pork importer.</a:t>
            </a:r>
          </a:p>
          <a:p>
            <a:r>
              <a:rPr lang="en-US" dirty="0"/>
              <a:t>It imports &lt;3% of its consumption, but accounts for &gt;10% of the world trade</a:t>
            </a:r>
          </a:p>
          <a:p>
            <a:r>
              <a:rPr lang="en-US" dirty="0"/>
              <a:t>SP, GR,CA, US, DM, NE, BR, FR </a:t>
            </a:r>
          </a:p>
          <a:p>
            <a:r>
              <a:rPr lang="en-US" sz="2800" dirty="0"/>
              <a:t>The ASF loss is huge relative to global trade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30" name="Picture 6" descr="Image result for china pork account for half of the world total">
            <a:extLst>
              <a:ext uri="{FF2B5EF4-FFF2-40B4-BE49-F238E27FC236}">
                <a16:creationId xmlns:a16="http://schemas.microsoft.com/office/drawing/2014/main" id="{E4F9D0C3-9426-4D38-BF29-A140CB22B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 b="5594"/>
          <a:stretch/>
        </p:blipFill>
        <p:spPr bwMode="auto">
          <a:xfrm>
            <a:off x="6914470" y="48580"/>
            <a:ext cx="2183809" cy="21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ina pork account for half of the world total">
            <a:extLst>
              <a:ext uri="{FF2B5EF4-FFF2-40B4-BE49-F238E27FC236}">
                <a16:creationId xmlns:a16="http://schemas.microsoft.com/office/drawing/2014/main" id="{8D0BDE8A-BA82-4B2D-AD20-C11610262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b="58440"/>
          <a:stretch/>
        </p:blipFill>
        <p:spPr bwMode="auto">
          <a:xfrm>
            <a:off x="4572000" y="4498634"/>
            <a:ext cx="4572000" cy="23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hina pork import 2% of its consumption">
            <a:extLst>
              <a:ext uri="{FF2B5EF4-FFF2-40B4-BE49-F238E27FC236}">
                <a16:creationId xmlns:a16="http://schemas.microsoft.com/office/drawing/2014/main" id="{031668FA-18FE-4BF5-8748-E49124C78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3297" r="2622"/>
          <a:stretch/>
        </p:blipFill>
        <p:spPr bwMode="auto">
          <a:xfrm>
            <a:off x="23540" y="3810000"/>
            <a:ext cx="409773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hinese pork importing source countries">
            <a:extLst>
              <a:ext uri="{FF2B5EF4-FFF2-40B4-BE49-F238E27FC236}">
                <a16:creationId xmlns:a16="http://schemas.microsoft.com/office/drawing/2014/main" id="{52E9E2E2-726E-44E5-A2EF-65CC69835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15823" r="17795"/>
          <a:stretch/>
        </p:blipFill>
        <p:spPr bwMode="auto">
          <a:xfrm>
            <a:off x="6934200" y="2367976"/>
            <a:ext cx="2227242" cy="21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198C0-D748-43E8-BC9D-4A68838BC35B}"/>
              </a:ext>
            </a:extLst>
          </p:cNvPr>
          <p:cNvSpPr txBox="1"/>
          <p:nvPr/>
        </p:nvSpPr>
        <p:spPr>
          <a:xfrm>
            <a:off x="6088697" y="3888969"/>
            <a:ext cx="130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Import sources</a:t>
            </a:r>
          </a:p>
          <a:p>
            <a:r>
              <a:rPr lang="en-US" sz="1400" dirty="0"/>
              <a:t>April-Nov, 2018</a:t>
            </a:r>
          </a:p>
        </p:txBody>
      </p:sp>
    </p:spTree>
    <p:extLst>
      <p:ext uri="{BB962C8B-B14F-4D97-AF65-F5344CB8AC3E}">
        <p14:creationId xmlns:p14="http://schemas.microsoft.com/office/powerpoint/2010/main" val="69692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chinese pig supply ASF">
            <a:extLst>
              <a:ext uri="{FF2B5EF4-FFF2-40B4-BE49-F238E27FC236}">
                <a16:creationId xmlns:a16="http://schemas.microsoft.com/office/drawing/2014/main" id="{9A244F68-6F1A-4330-A18A-73210922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41" y="521782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ASF Impact on China Domestic Supply</a:t>
            </a:r>
            <a:endParaRPr lang="en-US" sz="4000" dirty="0">
              <a:latin typeface="+mn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29768" y="1295400"/>
            <a:ext cx="8229600" cy="4525963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900678"/>
              </p:ext>
            </p:extLst>
          </p:nvPr>
        </p:nvGraphicFramePr>
        <p:xfrm>
          <a:off x="3900488" y="3232150"/>
          <a:ext cx="5243512" cy="3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6E169CA-6ABA-4F4E-AD5E-958BF509B17E}"/>
              </a:ext>
            </a:extLst>
          </p:cNvPr>
          <p:cNvSpPr txBox="1">
            <a:spLocks noChangeArrowheads="1"/>
          </p:cNvSpPr>
          <p:nvPr/>
        </p:nvSpPr>
        <p:spPr>
          <a:xfrm>
            <a:off x="443483" y="1163781"/>
            <a:ext cx="8395711" cy="2355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ASF eliminated ~ ½ of Chinese hog and breeding sow stocks</a:t>
            </a:r>
          </a:p>
          <a:p>
            <a:r>
              <a:rPr lang="en-US" dirty="0"/>
              <a:t>The trend got flat in the last month</a:t>
            </a:r>
          </a:p>
          <a:p>
            <a:r>
              <a:rPr lang="en-US" dirty="0"/>
              <a:t>Reasons for the fast spread:</a:t>
            </a:r>
          </a:p>
          <a:p>
            <a:pPr lvl="1"/>
            <a:r>
              <a:rPr lang="en-US" dirty="0"/>
              <a:t>Small scale hog farms, vulnerable biosecurity measurement</a:t>
            </a:r>
          </a:p>
          <a:p>
            <a:pPr lvl="1"/>
            <a:r>
              <a:rPr lang="en-US" dirty="0"/>
              <a:t>Farmers’ lack of trust to the government payment, selling infected herd</a:t>
            </a:r>
          </a:p>
          <a:p>
            <a:pPr lvl="1"/>
            <a:r>
              <a:rPr lang="en-US" dirty="0"/>
              <a:t>Local government wants to increase supply and reduce financial burden, covering up</a:t>
            </a:r>
          </a:p>
          <a:p>
            <a:endParaRPr lang="en-US" dirty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122" name="Picture 2" descr="Image result for chinese pig supply">
            <a:extLst>
              <a:ext uri="{FF2B5EF4-FFF2-40B4-BE49-F238E27FC236}">
                <a16:creationId xmlns:a16="http://schemas.microsoft.com/office/drawing/2014/main" id="{A4CC5D55-E18C-4FE6-B8A7-D2A5F3EB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12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3488B3-4495-431E-8295-4885C126BA3C}"/>
              </a:ext>
            </a:extLst>
          </p:cNvPr>
          <p:cNvCxnSpPr>
            <a:cxnSpLocks/>
          </p:cNvCxnSpPr>
          <p:nvPr/>
        </p:nvCxnSpPr>
        <p:spPr>
          <a:xfrm>
            <a:off x="6627304" y="4419600"/>
            <a:ext cx="0" cy="1447800"/>
          </a:xfrm>
          <a:prstGeom prst="straightConnector1">
            <a:avLst/>
          </a:prstGeom>
          <a:ln w="57150">
            <a:headEnd w="med" len="sm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07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ASF Impact on China Domestic Market</a:t>
            </a:r>
            <a:endParaRPr lang="en-US" sz="4000" dirty="0">
              <a:latin typeface="+mn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29768" y="1295400"/>
            <a:ext cx="8229600" cy="4525963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E169CA-6ABA-4F4E-AD5E-958BF509B17E}"/>
              </a:ext>
            </a:extLst>
          </p:cNvPr>
          <p:cNvSpPr txBox="1">
            <a:spLocks noChangeArrowheads="1"/>
          </p:cNvSpPr>
          <p:nvPr/>
        </p:nvSpPr>
        <p:spPr>
          <a:xfrm>
            <a:off x="484631" y="1076539"/>
            <a:ext cx="8430767" cy="2123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Pork price was more than doubled in 2019</a:t>
            </a:r>
          </a:p>
          <a:p>
            <a:r>
              <a:rPr lang="en-US" dirty="0"/>
              <a:t>Lowest in the spring of 2018, and peaked in October 2019</a:t>
            </a:r>
          </a:p>
          <a:p>
            <a:r>
              <a:rPr lang="en-US" dirty="0"/>
              <a:t>Dropped slightly in the last month</a:t>
            </a:r>
          </a:p>
          <a:p>
            <a:r>
              <a:rPr lang="en-US" dirty="0"/>
              <a:t>A sign of </a:t>
            </a:r>
            <a:r>
              <a:rPr lang="en-US" dirty="0" err="1"/>
              <a:t>rebounce</a:t>
            </a:r>
            <a:r>
              <a:rPr lang="en-US" dirty="0"/>
              <a:t> at the year end</a:t>
            </a:r>
          </a:p>
          <a:p>
            <a:endParaRPr lang="en-US" dirty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830529"/>
              </p:ext>
            </p:extLst>
          </p:nvPr>
        </p:nvGraphicFramePr>
        <p:xfrm>
          <a:off x="18728" y="3200400"/>
          <a:ext cx="4400872" cy="364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498749"/>
              </p:ext>
            </p:extLst>
          </p:nvPr>
        </p:nvGraphicFramePr>
        <p:xfrm>
          <a:off x="4419600" y="3190662"/>
          <a:ext cx="470567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20B05D-51E0-46EE-9E88-8375B58D2E04}"/>
              </a:ext>
            </a:extLst>
          </p:cNvPr>
          <p:cNvCxnSpPr/>
          <p:nvPr/>
        </p:nvCxnSpPr>
        <p:spPr>
          <a:xfrm>
            <a:off x="2514600" y="5364163"/>
            <a:ext cx="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6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959852"/>
              </p:ext>
            </p:extLst>
          </p:nvPr>
        </p:nvGraphicFramePr>
        <p:xfrm>
          <a:off x="3505200" y="4470423"/>
          <a:ext cx="3162300" cy="238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Market Analysis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28"/>
            <a:ext cx="8229600" cy="511497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Supply driven market price response</a:t>
            </a:r>
          </a:p>
          <a:p>
            <a:pPr lvl="1"/>
            <a:r>
              <a:rPr lang="en-US" dirty="0"/>
              <a:t>Liquidation first, causing price to drop</a:t>
            </a:r>
          </a:p>
          <a:p>
            <a:pPr lvl="1"/>
            <a:r>
              <a:rPr lang="en-US" dirty="0"/>
              <a:t>Inventory drop started in late 2018, causing sharp price rise in the summer of 2019, a lag of seven months, roughly the hog growing cycle</a:t>
            </a:r>
          </a:p>
          <a:p>
            <a:r>
              <a:rPr lang="en-US" dirty="0"/>
              <a:t>Supply reacts to market price, secondary effect</a:t>
            </a:r>
          </a:p>
          <a:p>
            <a:pPr lvl="1"/>
            <a:r>
              <a:rPr lang="en-US" dirty="0"/>
              <a:t>Slaughter hog size dropped first, risk averse decision; then size increase later, profit driven decision</a:t>
            </a:r>
          </a:p>
          <a:p>
            <a:pPr lvl="1"/>
            <a:r>
              <a:rPr lang="en-US" dirty="0"/>
              <a:t>Late fall of 2019, super high price induces cautious restocking</a:t>
            </a:r>
          </a:p>
          <a:p>
            <a:r>
              <a:rPr lang="en-US" dirty="0"/>
              <a:t>Demand response</a:t>
            </a:r>
          </a:p>
          <a:p>
            <a:pPr lvl="1"/>
            <a:r>
              <a:rPr lang="en-US" dirty="0"/>
              <a:t>Pork has been staple meat in China</a:t>
            </a:r>
          </a:p>
          <a:p>
            <a:pPr lvl="1"/>
            <a:r>
              <a:rPr lang="en-US" dirty="0"/>
              <a:t>Inelastic, -0.5 </a:t>
            </a:r>
          </a:p>
          <a:p>
            <a:pPr lvl="2"/>
            <a:r>
              <a:rPr lang="en-US" dirty="0"/>
              <a:t>Data 80-03</a:t>
            </a:r>
          </a:p>
          <a:p>
            <a:pPr lvl="2"/>
            <a:r>
              <a:rPr lang="en-US" dirty="0"/>
              <a:t>Data 80-19</a:t>
            </a:r>
          </a:p>
          <a:p>
            <a:pPr lvl="1"/>
            <a:r>
              <a:rPr lang="en-US" dirty="0"/>
              <a:t>Substitutive</a:t>
            </a:r>
          </a:p>
          <a:p>
            <a:pPr lvl="2"/>
            <a:r>
              <a:rPr lang="en-US" dirty="0"/>
              <a:t>Poultry, fish, beef</a:t>
            </a:r>
          </a:p>
          <a:p>
            <a:pPr lvl="1"/>
            <a:r>
              <a:rPr lang="en-US" dirty="0"/>
              <a:t>Demand reduced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F44B49-1E1B-461C-A90D-56A0CD456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7928"/>
              </p:ext>
            </p:extLst>
          </p:nvPr>
        </p:nvGraphicFramePr>
        <p:xfrm>
          <a:off x="5715000" y="3731372"/>
          <a:ext cx="3994416" cy="285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77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Market Response to Government Actions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91172"/>
          </a:xfrm>
        </p:spPr>
        <p:txBody>
          <a:bodyPr>
            <a:normAutofit/>
          </a:bodyPr>
          <a:lstStyle/>
          <a:p>
            <a:r>
              <a:rPr lang="en-US" sz="2800" dirty="0"/>
              <a:t>Supply side</a:t>
            </a:r>
          </a:p>
          <a:p>
            <a:pPr lvl="1"/>
            <a:r>
              <a:rPr lang="en-US" dirty="0"/>
              <a:t>Release pork reserve: little effect </a:t>
            </a:r>
          </a:p>
          <a:p>
            <a:pPr lvl="2">
              <a:spcBef>
                <a:spcPts val="0"/>
              </a:spcBef>
            </a:pPr>
            <a:r>
              <a:rPr lang="en-US" dirty="0"/>
              <a:t>Small quantity</a:t>
            </a:r>
          </a:p>
          <a:p>
            <a:pPr lvl="2">
              <a:spcBef>
                <a:spcPts val="0"/>
              </a:spcBef>
            </a:pPr>
            <a:r>
              <a:rPr lang="en-US" dirty="0"/>
              <a:t>Frozen pork, two separate prices</a:t>
            </a:r>
          </a:p>
          <a:p>
            <a:pPr lvl="1"/>
            <a:r>
              <a:rPr lang="en-US" dirty="0"/>
              <a:t>Subsidize investment and relax environmental regulations in production: slow response</a:t>
            </a:r>
          </a:p>
          <a:p>
            <a:pPr lvl="2"/>
            <a:r>
              <a:rPr lang="en-US" dirty="0"/>
              <a:t>Limited breeding stock to supply piglets</a:t>
            </a:r>
          </a:p>
          <a:p>
            <a:pPr lvl="2"/>
            <a:r>
              <a:rPr lang="en-US" dirty="0"/>
              <a:t>ASF not under control, high risk</a:t>
            </a:r>
          </a:p>
          <a:p>
            <a:pPr lvl="2"/>
            <a:r>
              <a:rPr lang="en-US" dirty="0"/>
              <a:t>Breeding sow stock rose slightly, hog stock decline slowed down</a:t>
            </a:r>
          </a:p>
          <a:p>
            <a:r>
              <a:rPr lang="en-US" dirty="0"/>
              <a:t>Demand side</a:t>
            </a:r>
          </a:p>
          <a:p>
            <a:pPr lvl="1"/>
            <a:r>
              <a:rPr lang="en-US" dirty="0"/>
              <a:t>Monitor and crack down speculative behaviors</a:t>
            </a:r>
          </a:p>
          <a:p>
            <a:pPr lvl="1"/>
            <a:r>
              <a:rPr lang="en-US" dirty="0"/>
              <a:t>Ration in some cities</a:t>
            </a:r>
          </a:p>
        </p:txBody>
      </p:sp>
    </p:spTree>
    <p:extLst>
      <p:ext uri="{BB962C8B-B14F-4D97-AF65-F5344CB8AC3E}">
        <p14:creationId xmlns:p14="http://schemas.microsoft.com/office/powerpoint/2010/main" val="299214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China’s Pork Import and Impact on Other Countries</a:t>
            </a:r>
            <a:br>
              <a:rPr lang="en-US" dirty="0"/>
            </a:br>
            <a:endParaRPr lang="en-US" sz="4000" dirty="0">
              <a:latin typeface="+mn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1"/>
            <a:ext cx="8534400" cy="28273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China has increased it pork import</a:t>
            </a:r>
          </a:p>
          <a:p>
            <a:r>
              <a:rPr lang="en-US" dirty="0"/>
              <a:t>A global shortfall in meat supply, and rise in price</a:t>
            </a:r>
          </a:p>
          <a:p>
            <a:r>
              <a:rPr lang="en-US" dirty="0"/>
              <a:t>The primary importing source is EU, including newer countries like Italy. </a:t>
            </a:r>
          </a:p>
          <a:p>
            <a:r>
              <a:rPr lang="en-US" dirty="0"/>
              <a:t>Other sources are like AG </a:t>
            </a:r>
          </a:p>
          <a:p>
            <a:r>
              <a:rPr lang="en-US" dirty="0"/>
              <a:t>Surrounding countries also got infected, VN, MG, KR, PH, LA, and see price surge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8" name="Picture 4" descr="Image result for chinese pork import">
            <a:extLst>
              <a:ext uri="{FF2B5EF4-FFF2-40B4-BE49-F238E27FC236}">
                <a16:creationId xmlns:a16="http://schemas.microsoft.com/office/drawing/2014/main" id="{5E2A9BF9-D0D4-48F1-84ED-404DC2E4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537"/>
            <a:ext cx="4724399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ig-world.co.uk/wp-content/uploads/2019/05/eu-us-prices.png">
            <a:extLst>
              <a:ext uri="{FF2B5EF4-FFF2-40B4-BE49-F238E27FC236}">
                <a16:creationId xmlns:a16="http://schemas.microsoft.com/office/drawing/2014/main" id="{B7E00EDD-DA3C-45FD-837A-8F684CA3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89" y="4046536"/>
            <a:ext cx="4290811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1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F4F12AB7E8B4CA36163DE1786C39A" ma:contentTypeVersion="3" ma:contentTypeDescription="Create a new document." ma:contentTypeScope="" ma:versionID="fb3038be28bc784d8bf49ca90fcbe0c5">
  <xsd:schema xmlns:xsd="http://www.w3.org/2001/XMLSchema" xmlns:xs="http://www.w3.org/2001/XMLSchema" xmlns:p="http://schemas.microsoft.com/office/2006/metadata/properties" xmlns:ns1="http://schemas.microsoft.com/sharepoint/v3" xmlns:ns2="3586257f-d17b-4174-95ba-84c7efb4b691" targetNamespace="http://schemas.microsoft.com/office/2006/metadata/properties" ma:root="true" ma:fieldsID="fe7e2c370861cae7a8fe7da3ccc4c61e" ns1:_="" ns2:_="">
    <xsd:import namespace="http://schemas.microsoft.com/sharepoint/v3"/>
    <xsd:import namespace="3586257f-d17b-4174-95ba-84c7efb4b6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6257f-d17b-4174-95ba-84c7efb4b69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default="Ag Research Fund Scholarship" ma:format="Dropdown" ma:internalName="Document_x0020_type">
      <xsd:simpleType>
        <xsd:union memberTypes="dms:Text">
          <xsd:simpleType>
            <xsd:restriction base="dms:Choice">
              <xsd:enumeration value="Ag Research Fund Scholarship"/>
              <xsd:enumeration value="ARP Assistantship Info"/>
              <xsd:enumeration value="ARP Award"/>
              <xsd:enumeration value="ARP Statistical Reports"/>
              <xsd:enumeration value="FAIR"/>
              <xsd:enumeration value="Farm Policy Study Group"/>
              <xsd:enumeration value="HATCH - CRIS NIMSS"/>
              <xsd:enumeration value="MOG Inf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Document_x0020_type xmlns="3586257f-d17b-4174-95ba-84c7efb4b691">Ag Research Fund Scholarship</Document_x0020_type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43E0D0-EB28-4C39-8316-9126F59B0DA7}"/>
</file>

<file path=customXml/itemProps2.xml><?xml version="1.0" encoding="utf-8"?>
<ds:datastoreItem xmlns:ds="http://schemas.openxmlformats.org/officeDocument/2006/customXml" ds:itemID="{31699B70-51DB-450C-896B-FCE5A6C4E9A1}"/>
</file>

<file path=customXml/itemProps3.xml><?xml version="1.0" encoding="utf-8"?>
<ds:datastoreItem xmlns:ds="http://schemas.openxmlformats.org/officeDocument/2006/customXml" ds:itemID="{D567E6FA-A249-46DA-B352-5AF2E53276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720</Words>
  <Application>Microsoft Office PowerPoint</Application>
  <PresentationFormat>On-screen Show (4:3)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Custom Design</vt:lpstr>
      <vt:lpstr>1_Custom Design</vt:lpstr>
      <vt:lpstr>Market Impacts of the African Swine Fever Outbreak in China</vt:lpstr>
      <vt:lpstr>Outline </vt:lpstr>
      <vt:lpstr>China and the World Pork Market </vt:lpstr>
      <vt:lpstr>Chinese Pork Import</vt:lpstr>
      <vt:lpstr>ASF Impact on China Domestic Supply</vt:lpstr>
      <vt:lpstr>ASF Impact on China Domestic Market</vt:lpstr>
      <vt:lpstr>Market Analysis</vt:lpstr>
      <vt:lpstr>Market Response to Government Actions</vt:lpstr>
      <vt:lpstr>China’s Pork Import and Impact on Other Countries </vt:lpstr>
      <vt:lpstr>What if ASF hit the U.S.?</vt:lpstr>
      <vt:lpstr>PowerPoint Presentation</vt:lpstr>
    </vt:vector>
  </TitlesOfParts>
  <Company>Purdue University - Agricultural Economics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</dc:creator>
  <cp:lastModifiedBy>Wang, Hong Holly</cp:lastModifiedBy>
  <cp:revision>77</cp:revision>
  <cp:lastPrinted>2019-12-10T06:24:28Z</cp:lastPrinted>
  <dcterms:created xsi:type="dcterms:W3CDTF">2008-05-07T21:24:37Z</dcterms:created>
  <dcterms:modified xsi:type="dcterms:W3CDTF">2019-12-10T06:24:32Z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0x0101006F3F4F12AB7E8B4CA36163DE1786C39A</vt:lpwstr>
  </property>
</Properties>
</file>