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575" r:id="rId3"/>
    <p:sldId id="624" r:id="rId4"/>
    <p:sldId id="609" r:id="rId5"/>
    <p:sldId id="625" r:id="rId6"/>
    <p:sldId id="610" r:id="rId7"/>
    <p:sldId id="607" r:id="rId8"/>
    <p:sldId id="618" r:id="rId9"/>
    <p:sldId id="628" r:id="rId10"/>
    <p:sldId id="621" r:id="rId11"/>
    <p:sldId id="611" r:id="rId12"/>
    <p:sldId id="626" r:id="rId13"/>
    <p:sldId id="612" r:id="rId14"/>
    <p:sldId id="619" r:id="rId15"/>
    <p:sldId id="613" r:id="rId16"/>
    <p:sldId id="622" r:id="rId17"/>
    <p:sldId id="623" r:id="rId18"/>
    <p:sldId id="615" r:id="rId19"/>
    <p:sldId id="616" r:id="rId20"/>
    <p:sldId id="614" r:id="rId21"/>
    <p:sldId id="617" r:id="rId22"/>
    <p:sldId id="620" r:id="rId23"/>
    <p:sldId id="627" r:id="rId24"/>
    <p:sldId id="606" r:id="rId2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406E083-6060-46CF-8A8D-3F5EAE48DDA1}">
          <p14:sldIdLst>
            <p14:sldId id="256"/>
            <p14:sldId id="575"/>
            <p14:sldId id="624"/>
            <p14:sldId id="609"/>
            <p14:sldId id="625"/>
            <p14:sldId id="610"/>
            <p14:sldId id="607"/>
            <p14:sldId id="618"/>
            <p14:sldId id="628"/>
            <p14:sldId id="621"/>
            <p14:sldId id="611"/>
            <p14:sldId id="626"/>
            <p14:sldId id="612"/>
            <p14:sldId id="619"/>
            <p14:sldId id="613"/>
            <p14:sldId id="622"/>
            <p14:sldId id="623"/>
            <p14:sldId id="615"/>
            <p14:sldId id="616"/>
            <p14:sldId id="614"/>
            <p14:sldId id="617"/>
            <p14:sldId id="620"/>
            <p14:sldId id="627"/>
            <p14:sldId id="6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3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2162" userDrawn="1">
          <p15:clr>
            <a:srgbClr val="A4A3A4"/>
          </p15:clr>
        </p15:guide>
        <p15:guide id="4" orient="horz" pos="2890" userDrawn="1">
          <p15:clr>
            <a:srgbClr val="A4A3A4"/>
          </p15:clr>
        </p15:guide>
        <p15:guide id="5" pos="2149" userDrawn="1">
          <p15:clr>
            <a:srgbClr val="A4A3A4"/>
          </p15:clr>
        </p15:guide>
        <p15:guide id="6" pos="2150" userDrawn="1">
          <p15:clr>
            <a:srgbClr val="A4A3A4"/>
          </p15:clr>
        </p15:guide>
        <p15:guide id="7" orient="horz" pos="2951" userDrawn="1">
          <p15:clr>
            <a:srgbClr val="A4A3A4"/>
          </p15:clr>
        </p15:guide>
        <p15:guide id="8" orient="horz" pos="2928" userDrawn="1">
          <p15:clr>
            <a:srgbClr val="A4A3A4"/>
          </p15:clr>
        </p15:guide>
        <p15:guide id="9" pos="2171" userDrawn="1">
          <p15:clr>
            <a:srgbClr val="A4A3A4"/>
          </p15:clr>
        </p15:guide>
        <p15:guide id="10" pos="217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aron Whalen" initials="AW" lastIdx="0" clrIdx="0">
    <p:extLst>
      <p:ext uri="{19B8F6BF-5375-455C-9EA6-DF929625EA0E}">
        <p15:presenceInfo xmlns:p15="http://schemas.microsoft.com/office/powerpoint/2012/main" userId="S-1-5-21-3545569473-1035838502-468940147-11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3300"/>
    <a:srgbClr val="721C1E"/>
    <a:srgbClr val="66FF33"/>
    <a:srgbClr val="80610A"/>
    <a:srgbClr val="B1946C"/>
    <a:srgbClr val="CC9900"/>
    <a:srgbClr val="6DB1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0" autoAdjust="0"/>
    <p:restoredTop sz="70639" autoAdjust="0"/>
  </p:normalViewPr>
  <p:slideViewPr>
    <p:cSldViewPr>
      <p:cViewPr varScale="1">
        <p:scale>
          <a:sx n="75" d="100"/>
          <a:sy n="75" d="100"/>
        </p:scale>
        <p:origin x="113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926"/>
    </p:cViewPr>
  </p:sorterViewPr>
  <p:notesViewPr>
    <p:cSldViewPr>
      <p:cViewPr varScale="1">
        <p:scale>
          <a:sx n="88" d="100"/>
          <a:sy n="88" d="100"/>
        </p:scale>
        <p:origin x="-3780" y="-102"/>
      </p:cViewPr>
      <p:guideLst>
        <p:guide orient="horz" pos="2913"/>
        <p:guide pos="2160"/>
        <p:guide pos="2162"/>
        <p:guide orient="horz" pos="2890"/>
        <p:guide pos="2149"/>
        <p:guide pos="2150"/>
        <p:guide orient="horz" pos="2951"/>
        <p:guide orient="horz" pos="2928"/>
        <p:guide pos="2171"/>
        <p:guide pos="217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72421" cy="465620"/>
          </a:xfrm>
          <a:prstGeom prst="rect">
            <a:avLst/>
          </a:prstGeom>
        </p:spPr>
        <p:txBody>
          <a:bodyPr vert="horz" lIns="89814" tIns="44908" rIns="89814" bIns="449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0" y="2"/>
            <a:ext cx="2972421" cy="465620"/>
          </a:xfrm>
          <a:prstGeom prst="rect">
            <a:avLst/>
          </a:prstGeom>
        </p:spPr>
        <p:txBody>
          <a:bodyPr vert="horz" lIns="89814" tIns="44908" rIns="89814" bIns="44908" rtlCol="0"/>
          <a:lstStyle>
            <a:lvl1pPr algn="r">
              <a:defRPr sz="1200"/>
            </a:lvl1pPr>
          </a:lstStyle>
          <a:p>
            <a:fld id="{31510E08-9BBC-4917-90E6-EEC43DF592C7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829180"/>
            <a:ext cx="2972421" cy="465620"/>
          </a:xfrm>
          <a:prstGeom prst="rect">
            <a:avLst/>
          </a:prstGeom>
        </p:spPr>
        <p:txBody>
          <a:bodyPr vert="horz" lIns="89814" tIns="44908" rIns="89814" bIns="449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0" y="8829180"/>
            <a:ext cx="2972421" cy="465620"/>
          </a:xfrm>
          <a:prstGeom prst="rect">
            <a:avLst/>
          </a:prstGeom>
        </p:spPr>
        <p:txBody>
          <a:bodyPr vert="horz" lIns="89814" tIns="44908" rIns="89814" bIns="44908" rtlCol="0" anchor="b"/>
          <a:lstStyle>
            <a:lvl1pPr algn="r">
              <a:defRPr sz="1200"/>
            </a:lvl1pPr>
          </a:lstStyle>
          <a:p>
            <a:fld id="{B1A093C2-F78D-4D92-9996-1F94D4C3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292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4" y="7"/>
            <a:ext cx="2971121" cy="464501"/>
          </a:xfrm>
          <a:prstGeom prst="rect">
            <a:avLst/>
          </a:prstGeom>
        </p:spPr>
        <p:txBody>
          <a:bodyPr vert="horz" lIns="89270" tIns="44635" rIns="89270" bIns="4463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326" y="7"/>
            <a:ext cx="2971121" cy="464501"/>
          </a:xfrm>
          <a:prstGeom prst="rect">
            <a:avLst/>
          </a:prstGeom>
        </p:spPr>
        <p:txBody>
          <a:bodyPr vert="horz" lIns="89270" tIns="44635" rIns="89270" bIns="44635" rtlCol="0"/>
          <a:lstStyle>
            <a:lvl1pPr algn="r">
              <a:defRPr sz="1200"/>
            </a:lvl1pPr>
          </a:lstStyle>
          <a:p>
            <a:fld id="{8A3700ED-5C2B-400E-94C6-6634789D5682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9663" y="700088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270" tIns="44635" rIns="89270" bIns="4463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6" y="4415167"/>
            <a:ext cx="5486713" cy="4183695"/>
          </a:xfrm>
          <a:prstGeom prst="rect">
            <a:avLst/>
          </a:prstGeom>
        </p:spPr>
        <p:txBody>
          <a:bodyPr vert="horz" lIns="89270" tIns="44635" rIns="89270" bIns="4463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4" y="8830320"/>
            <a:ext cx="2971121" cy="464501"/>
          </a:xfrm>
          <a:prstGeom prst="rect">
            <a:avLst/>
          </a:prstGeom>
        </p:spPr>
        <p:txBody>
          <a:bodyPr vert="horz" lIns="89270" tIns="44635" rIns="89270" bIns="4463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326" y="8830320"/>
            <a:ext cx="2971121" cy="464501"/>
          </a:xfrm>
          <a:prstGeom prst="rect">
            <a:avLst/>
          </a:prstGeom>
        </p:spPr>
        <p:txBody>
          <a:bodyPr vert="horz" lIns="89270" tIns="44635" rIns="89270" bIns="44635" rtlCol="0" anchor="b"/>
          <a:lstStyle>
            <a:lvl1pPr algn="r">
              <a:defRPr sz="1200"/>
            </a:lvl1pPr>
          </a:lstStyle>
          <a:p>
            <a:fld id="{AC5B24ED-CFA2-4BF1-A520-725A1C3726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3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6213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916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“Sleeper” Technology of the Biotech Revolution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Genetic Markers and Sequencing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Now commonly used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Augment traditional breeding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Allow breeders to induce mutations with EMS or radiation, then rapidly select for useful mutations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Reduce numbers of plants a breeder has to evaluate</a:t>
            </a:r>
          </a:p>
          <a:p>
            <a:pPr lvl="1"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 err="1">
                <a:solidFill>
                  <a:prstClr val="black"/>
                </a:solidFill>
              </a:rPr>
              <a:t>Dihaploid</a:t>
            </a:r>
            <a:r>
              <a:rPr lang="en-US" sz="2000" dirty="0">
                <a:solidFill>
                  <a:prstClr val="black"/>
                </a:solidFill>
              </a:rPr>
              <a:t> Technology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“Instant </a:t>
            </a:r>
            <a:r>
              <a:rPr lang="en-US" sz="2000" dirty="0" err="1">
                <a:solidFill>
                  <a:prstClr val="black"/>
                </a:solidFill>
              </a:rPr>
              <a:t>inbreds</a:t>
            </a:r>
            <a:r>
              <a:rPr lang="en-US" sz="2000" dirty="0">
                <a:solidFill>
                  <a:prstClr val="black"/>
                </a:solidFill>
              </a:rPr>
              <a:t>” to speed the breeding cycle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Optimized when used with markers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endParaRPr lang="en-US" sz="20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Ethyl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methanesulfonate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50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Knock-out” of a gene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Deletion of a target gene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Clear case for unregulated use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Targeted, relatively inexpensive, nothing that traditional breeding can’t do</a:t>
            </a:r>
          </a:p>
          <a:p>
            <a:pPr lvl="1"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“Knock-in” of a gene from the Same Species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Example of disease resistance from tropical corn into Midwest lines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Faster, no “linkage drag”</a:t>
            </a:r>
          </a:p>
          <a:p>
            <a:pPr lvl="1"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Writing new DNA into a plant genome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Copying a gene from an unrelated organism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Creation of a completely novel gene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811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Potentially </a:t>
            </a:r>
            <a:r>
              <a:rPr lang="en-US" sz="2000" b="1" u="sng" dirty="0">
                <a:solidFill>
                  <a:prstClr val="black"/>
                </a:solidFill>
              </a:rPr>
              <a:t>faster AND cheaper </a:t>
            </a:r>
            <a:r>
              <a:rPr lang="en-US" sz="2000" dirty="0">
                <a:solidFill>
                  <a:prstClr val="black"/>
                </a:solidFill>
              </a:rPr>
              <a:t>extension of conventional breeding technology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Convergence of current unregulated technology with gene editing allows for much shorter breeding cycles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Promise of True “Disruptive” Technology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Avoiding onerous regulatory cost opens it up to current niche seed businesses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Creates opportunities for startups in the seed industry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964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Clear case for “Knock-out” to be unregulated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Achievable from conventional breeding or mutagenesis</a:t>
            </a:r>
          </a:p>
          <a:p>
            <a:pPr lvl="1"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Good case for “Knock-in” to be unregulated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Achievable via conventional breeding</a:t>
            </a:r>
          </a:p>
          <a:p>
            <a:pPr lvl="1"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Reasonable case for writing new DNA to be regulated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Risk: Dangerous mutations resulting in toxins or Allergens, “Frankenfoods”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2736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Ability to Adapt to Climate Change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Attack rising temperature challenges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Enhance fertilizer use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Enhance drought tolerance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Enhance salinity tolerance</a:t>
            </a:r>
          </a:p>
          <a:p>
            <a:pPr lvl="1"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Faster, lower cost breeding of major crops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prstClr val="black"/>
                </a:solidFill>
              </a:rPr>
              <a:t>Corteva</a:t>
            </a:r>
            <a:r>
              <a:rPr lang="en-US" sz="2000" dirty="0">
                <a:solidFill>
                  <a:prstClr val="black"/>
                </a:solidFill>
              </a:rPr>
              <a:t> (Pioneer) will be first out with a waxy corn hybrid using “knock-out” CRISPR technology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Possible path to new herbicide resistance traits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Path to quality traits in major crops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55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Agronomic Traits in Specialty Crops without regulation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Herbicide resistance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Consumer Traits in Specialty Crops without regulation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Potential of enhanced flavor and nutrition without Compromising Shelf Life or Yield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Value capture still an unresolved issue</a:t>
            </a:r>
          </a:p>
          <a:p>
            <a:pPr lvl="1"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Multiple Startups offering Gene Editing Technology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Benson Hill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Inari Agriculture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Working on “Partnership” and Fee for Service Basis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9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(De)regulation in the US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USDA’s regulatory position is favorable to “Knock-out” and perhaps “Knock-in” technology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FDA and EPA have not yet weighed in</a:t>
            </a:r>
          </a:p>
          <a:p>
            <a:pPr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Regulation of all gene editing in the EU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Ruling by the EU High Court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Default position is “regulated”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Effectively bans use of Crispr for any globally traded specialty crops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Increases likelihood of regulation in other countries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5945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Intellectual Property still being Litigated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(But research licenses available)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Startups will Inevitably Sort Out in the Market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Risk for a seed company of premature alliance with a “loser” and waste resources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Risk for a seed company to wait too long and be locked out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Specialty </a:t>
            </a:r>
            <a:r>
              <a:rPr lang="en-US" sz="2000" dirty="0" err="1">
                <a:solidFill>
                  <a:prstClr val="black"/>
                </a:solidFill>
              </a:rPr>
              <a:t>Companies:Move</a:t>
            </a:r>
            <a:r>
              <a:rPr lang="en-US" sz="2000" dirty="0">
                <a:solidFill>
                  <a:prstClr val="black"/>
                </a:solidFill>
              </a:rPr>
              <a:t> Fast, or Wait and See?</a:t>
            </a:r>
          </a:p>
          <a:p>
            <a:pPr marL="914400" lvl="1" indent="-457200" algn="l" defTabSz="914400" rtl="0" eaLnBrk="1" latinLnBrk="0" hangingPunct="1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kern="1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Desire to capture first mover advantage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Desire to avoid investing in what becomes a regulated technology with prohibitive costs</a:t>
            </a:r>
          </a:p>
          <a:p>
            <a:endParaRPr lang="en-US" dirty="0"/>
          </a:p>
          <a:p>
            <a:r>
              <a:rPr lang="en-US" dirty="0"/>
              <a:t>Broad Institute &amp; Harvard versus UC Berkeley &amp; University of Vienna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3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Message: “Natural” Extension of Traditional Breeding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Seed Industry avoiding “gene editing” terminology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Referring to “Plant Breeding Innovation” or “New Breeding Methods”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Focused on working with Regulators, Limited Engagement with Public at Large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Industry Still Reluctant to “Emote”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Uncomfortable with non-scientific arguments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First reaction always to explain the science</a:t>
            </a:r>
          </a:p>
          <a:p>
            <a:pPr marL="914400" lvl="1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Potential for Completely Novel Applications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Industry Uncomfortable Talking About This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Avoiding all discussion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6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Determination of Breeding Objectives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Collection of Germplasm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Evaluation of Segregating Population (“Natural” genetic diversity from recombination and mutation)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Chemical and/or Radiation Mutagenesis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Crossing/Backcrossing/</a:t>
            </a:r>
            <a:r>
              <a:rPr lang="en-US" sz="2000" dirty="0" err="1">
                <a:solidFill>
                  <a:prstClr val="black"/>
                </a:solidFill>
              </a:rPr>
              <a:t>Selfing</a:t>
            </a:r>
            <a:endParaRPr lang="en-US" sz="2000" dirty="0">
              <a:solidFill>
                <a:prstClr val="black"/>
              </a:solidFill>
            </a:endParaRP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prstClr val="black"/>
                </a:solidFill>
              </a:rPr>
              <a:t>Visual evaluation in field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Greenhouse screens for disease R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Test crossing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Field Evaluation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Finishing Parent Lines for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70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84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47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2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67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Industry all about Science, NGOs about Emotion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Controversy Never Went Away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Botched introduction by US Companies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Nimble work by Greenpeace et al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An unrecoverable error, for longer than a generation</a:t>
            </a:r>
          </a:p>
          <a:p>
            <a:pPr lvl="1"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EU and Many Other Countries 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Outlawed or so highly regulated as to be outlawed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Hungary has “no GMO” in their constitution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Bifurcation of Technology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Regulated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Unregulated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68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Genetic Transformation</a:t>
            </a:r>
          </a:p>
          <a:p>
            <a:pPr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Insertion of DNA from a Foreign Organism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Almost immediately regulated everywhere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Regulation on pharmaceutical model</a:t>
            </a:r>
          </a:p>
          <a:p>
            <a:pPr lvl="1"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Early Work on </a:t>
            </a:r>
            <a:r>
              <a:rPr lang="en-US" sz="2000" u="sng" dirty="0">
                <a:solidFill>
                  <a:prstClr val="black"/>
                </a:solidFill>
              </a:rPr>
              <a:t>Niche crops</a:t>
            </a:r>
            <a:r>
              <a:rPr lang="en-US" sz="2000" dirty="0">
                <a:solidFill>
                  <a:prstClr val="black"/>
                </a:solidFill>
              </a:rPr>
              <a:t>; “</a:t>
            </a:r>
            <a:r>
              <a:rPr lang="en-US" sz="2000" dirty="0" err="1">
                <a:solidFill>
                  <a:prstClr val="black"/>
                </a:solidFill>
              </a:rPr>
              <a:t>Flavr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 err="1">
                <a:solidFill>
                  <a:prstClr val="black"/>
                </a:solidFill>
              </a:rPr>
              <a:t>Savr</a:t>
            </a:r>
            <a:r>
              <a:rPr lang="en-US" sz="2000" dirty="0">
                <a:solidFill>
                  <a:prstClr val="black"/>
                </a:solidFill>
              </a:rPr>
              <a:t>” Tomato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Market too small to support regulatory cost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prstClr val="black"/>
                </a:solidFill>
              </a:rPr>
              <a:t>Difficult value capture mechanism </a:t>
            </a:r>
            <a:r>
              <a:rPr lang="en-US" sz="2000" dirty="0">
                <a:solidFill>
                  <a:prstClr val="black"/>
                </a:solidFill>
              </a:rPr>
              <a:t>(benefits accrue to food companies or consumers, not to farmers)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Required forward integration into the market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00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Focus on Major Commodities: Corn, Soybeans, Cotton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Enough scale to provide for ROI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Compelling needs easily addressed: Weed &amp; Insect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u="sng" dirty="0">
                <a:solidFill>
                  <a:prstClr val="black"/>
                </a:solidFill>
              </a:rPr>
              <a:t>Easy value capture mechanism</a:t>
            </a:r>
            <a:r>
              <a:rPr lang="en-US" sz="2000" dirty="0">
                <a:solidFill>
                  <a:prstClr val="black"/>
                </a:solidFill>
              </a:rPr>
              <a:t>: Benefits accrue to Farmers, easy to capture value in the seed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High Initial Cost: Entirely new facet to plant breeding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High Regulatory Cost $120,000,000 per event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Long Time for Approvals, Slower Breeding Cycles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Result was Industry Hegemony by Bayer, </a:t>
            </a:r>
            <a:r>
              <a:rPr lang="en-US" sz="2000" dirty="0" err="1">
                <a:solidFill>
                  <a:prstClr val="black"/>
                </a:solidFill>
              </a:rPr>
              <a:t>Corteva</a:t>
            </a:r>
            <a:endParaRPr lang="en-U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8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Popcorn Industry Case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BT &amp; Roundup Ready work initiated Late ‘90s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Supported by Monsanto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Ag Alumni Seed and others had hybrids ready to go</a:t>
            </a:r>
          </a:p>
          <a:p>
            <a:pPr lvl="1"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Popcorn Companies Decided Against GMO Products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Popcorn is a Globally Traded Commodity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GMO Popcorn abandoned in 1999 in the face of resistance outside of the US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prstClr val="black"/>
                </a:solidFill>
              </a:rPr>
              <a:t>Abandonment reinforced by growing US resistance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B24ED-CFA2-4BF1-A520-725A1C3726A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3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46C4C7-AF53-4FD0-BAD5-852179FAB32E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228600" y="6324600"/>
            <a:ext cx="5410201" cy="365125"/>
          </a:xfrm>
        </p:spPr>
        <p:txBody>
          <a:bodyPr/>
          <a:lstStyle>
            <a:lvl1pPr algn="l">
              <a:defRPr sz="1600">
                <a:solidFill>
                  <a:srgbClr val="FFC000"/>
                </a:solidFill>
              </a:defRPr>
            </a:lvl1pPr>
            <a:extLst/>
          </a:lstStyle>
          <a:p>
            <a:endParaRPr lang="en-US" b="1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9CD2989-5592-437F-A22F-FEC3AA13EEB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074" name="Picture 2" descr="Z:\SHARED\LOGO\AASlogoC.bm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01" y="152400"/>
            <a:ext cx="1440099" cy="89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FA96-4628-4137-954B-687DC5625E79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A4B30-7FD3-40BD-AAC3-871E43CB8166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D81A2-5255-4F59-B045-904A72BFB171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914400"/>
            <a:ext cx="6858000" cy="838200"/>
          </a:xfrm>
        </p:spPr>
        <p:txBody>
          <a:bodyPr rtlCol="0">
            <a:normAutofit/>
          </a:bodyPr>
          <a:lstStyle>
            <a:lvl1pPr>
              <a:defRPr sz="360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8" name="Picture 2" descr="Z:\SHARED\LOGO\AASlogoC.bm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01" y="152400"/>
            <a:ext cx="1440099" cy="89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AEF96-9580-4C30-9D0A-FB2164235C3B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698C0-E5FD-4730-B100-208F5B76AEA9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2757-3B6D-44A7-AA8B-A6915773CA45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C41D-D6B8-464B-9DC3-60B686845557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74E1-4192-422B-84B4-E25D3CDBF867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EEF0C9B4-77A4-487A-BF5E-FB0DD9015D95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BFFA2D-A269-495A-ADFC-9C443A49E6D1}" type="datetime1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9CD2989-5592-437F-A22F-FEC3AA13EE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3BDE16C-B850-4DF3-A1A0-C183D5CF09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15911D-AA69-488A-9FD8-FC29493014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3962400"/>
          </a:xfrm>
          <a:ln>
            <a:noFill/>
          </a:ln>
        </p:spPr>
        <p:txBody>
          <a:bodyPr anchor="t" anchorCtr="0">
            <a:normAutofit fontScale="90000"/>
          </a:bodyPr>
          <a:lstStyle/>
          <a:p>
            <a:pPr algn="ctr"/>
            <a:r>
              <a:rPr lang="en-US" sz="4000" dirty="0"/>
              <a:t>The Agricultural Alumni Seed Improvement Association, Inc.</a:t>
            </a:r>
            <a:br>
              <a:rPr lang="en-US" sz="4000" dirty="0"/>
            </a:br>
            <a:br>
              <a:rPr lang="en-US" dirty="0"/>
            </a:br>
            <a:r>
              <a:rPr lang="en-US" sz="3600" dirty="0"/>
              <a:t>Farm Policy Study Group</a:t>
            </a:r>
            <a:br>
              <a:rPr lang="en-US" sz="3600" dirty="0"/>
            </a:br>
            <a:r>
              <a:rPr lang="en-US" sz="3600" dirty="0"/>
              <a:t>Gene Editing &amp; the Seed Industry</a:t>
            </a:r>
            <a:br>
              <a:rPr lang="en-US" sz="1000" dirty="0"/>
            </a:br>
            <a:br>
              <a:rPr lang="en-US" dirty="0"/>
            </a:br>
            <a:r>
              <a:rPr lang="en-US" sz="2400" dirty="0"/>
              <a:t>December 4,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Footer Placeholder 18"/>
          <p:cNvSpPr txBox="1">
            <a:spLocks/>
          </p:cNvSpPr>
          <p:nvPr/>
        </p:nvSpPr>
        <p:spPr>
          <a:xfrm>
            <a:off x="5791200" y="6111875"/>
            <a:ext cx="327660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sz="1600" kern="1200">
                <a:solidFill>
                  <a:schemeClr val="accent1">
                    <a:tint val="2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chemeClr val="tx1"/>
                </a:solidFill>
              </a:rPr>
              <a:t>Your Future is our Foundation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46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Marketing Non-GMO</a:t>
            </a:r>
          </a:p>
        </p:txBody>
      </p:sp>
      <p:pic>
        <p:nvPicPr>
          <p:cNvPr id="5122" name="Picture 2" descr="Image result for non-gmo foods">
            <a:extLst>
              <a:ext uri="{FF2B5EF4-FFF2-40B4-BE49-F238E27FC236}">
                <a16:creationId xmlns:a16="http://schemas.microsoft.com/office/drawing/2014/main" id="{5C5FE898-8097-4F8E-A77D-7E093DE3C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32" b="16667"/>
          <a:stretch/>
        </p:blipFill>
        <p:spPr bwMode="auto">
          <a:xfrm>
            <a:off x="4866641" y="3143250"/>
            <a:ext cx="4056061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kinnyPop Popcorn Gluten Free Original -- 4.4 oz">
            <a:extLst>
              <a:ext uri="{FF2B5EF4-FFF2-40B4-BE49-F238E27FC236}">
                <a16:creationId xmlns:a16="http://schemas.microsoft.com/office/drawing/2014/main" id="{226625E5-E8D7-48B8-956D-A43E3FE15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09751"/>
            <a:ext cx="3200400" cy="466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1B61E861-A8EC-47A4-BFA1-5A004F6ABFEE}"/>
              </a:ext>
            </a:extLst>
          </p:cNvPr>
          <p:cNvSpPr/>
          <p:nvPr/>
        </p:nvSpPr>
        <p:spPr>
          <a:xfrm>
            <a:off x="1524000" y="5638800"/>
            <a:ext cx="609600" cy="57150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8" name="Picture 8" descr=" D- W-HOSUN-S-NA">
            <a:extLst>
              <a:ext uri="{FF2B5EF4-FFF2-40B4-BE49-F238E27FC236}">
                <a16:creationId xmlns:a16="http://schemas.microsoft.com/office/drawing/2014/main" id="{C81DAAF8-FDAB-41DE-88C1-303F18FAE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41500"/>
            <a:ext cx="1481137" cy="109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33054F5-1FD5-4E0E-A8A8-DE217CA368B0}"/>
              </a:ext>
            </a:extLst>
          </p:cNvPr>
          <p:cNvSpPr/>
          <p:nvPr/>
        </p:nvSpPr>
        <p:spPr>
          <a:xfrm>
            <a:off x="5638800" y="1581150"/>
            <a:ext cx="1905000" cy="169545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67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305615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“Sleeper” Technology of the Biotech Revolution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Genetic Markers and Sequencing</a:t>
            </a:r>
          </a:p>
          <a:p>
            <a:pPr lvl="1">
              <a:buClr>
                <a:srgbClr val="C29E5C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 err="1">
                <a:solidFill>
                  <a:prstClr val="black"/>
                </a:solidFill>
              </a:rPr>
              <a:t>Dihaploid</a:t>
            </a:r>
            <a:r>
              <a:rPr lang="en-US" sz="2400" dirty="0">
                <a:solidFill>
                  <a:prstClr val="black"/>
                </a:solidFill>
              </a:rPr>
              <a:t> Technology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Unregulated Technology</a:t>
            </a:r>
          </a:p>
        </p:txBody>
      </p:sp>
    </p:spTree>
    <p:extLst>
      <p:ext uri="{BB962C8B-B14F-4D97-AF65-F5344CB8AC3E}">
        <p14:creationId xmlns:p14="http://schemas.microsoft.com/office/powerpoint/2010/main" val="84658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366427"/>
            <a:ext cx="79248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Unregulated Biotechnology has Become Fast, Cheap and Ubiquitous</a:t>
            </a:r>
          </a:p>
          <a:p>
            <a:pPr algn="ctr"/>
            <a:endParaRPr lang="en-US" sz="2800" b="1" dirty="0"/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Regulated Technology in a Handful of Major Commodity Crops Only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Unregulated Technology</a:t>
            </a:r>
          </a:p>
        </p:txBody>
      </p:sp>
    </p:spTree>
    <p:extLst>
      <p:ext uri="{BB962C8B-B14F-4D97-AF65-F5344CB8AC3E}">
        <p14:creationId xmlns:p14="http://schemas.microsoft.com/office/powerpoint/2010/main" val="3778821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305615"/>
            <a:ext cx="7924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“Knock-out” of a Gene</a:t>
            </a:r>
          </a:p>
          <a:p>
            <a:pPr lvl="1">
              <a:buClr>
                <a:srgbClr val="C29E5C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“Knock-in” of a Gene from the Same Species</a:t>
            </a:r>
          </a:p>
          <a:p>
            <a:pPr lvl="1">
              <a:buClr>
                <a:srgbClr val="C29E5C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Writing new DNA into a Plant’s Genome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Enter Gene Editing</a:t>
            </a:r>
          </a:p>
        </p:txBody>
      </p:sp>
    </p:spTree>
    <p:extLst>
      <p:ext uri="{BB962C8B-B14F-4D97-AF65-F5344CB8AC3E}">
        <p14:creationId xmlns:p14="http://schemas.microsoft.com/office/powerpoint/2010/main" val="3042914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3622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Potentially </a:t>
            </a:r>
            <a:r>
              <a:rPr lang="en-US" sz="2400" b="1" u="sng" dirty="0">
                <a:solidFill>
                  <a:prstClr val="black"/>
                </a:solidFill>
              </a:rPr>
              <a:t>faster AND cheaper </a:t>
            </a:r>
            <a:r>
              <a:rPr lang="en-US" sz="2400" dirty="0">
                <a:solidFill>
                  <a:prstClr val="black"/>
                </a:solidFill>
              </a:rPr>
              <a:t>extension of conventional breeding technology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Promise of True “Disruptive” Technology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Gene Editing</a:t>
            </a:r>
          </a:p>
        </p:txBody>
      </p:sp>
    </p:spTree>
    <p:extLst>
      <p:ext uri="{BB962C8B-B14F-4D97-AF65-F5344CB8AC3E}">
        <p14:creationId xmlns:p14="http://schemas.microsoft.com/office/powerpoint/2010/main" val="912130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74838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Clear case for “Knock-out” to be Unregulated</a:t>
            </a:r>
          </a:p>
          <a:p>
            <a:pPr lvl="1">
              <a:buClr>
                <a:srgbClr val="C29E5C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Good case for “Knock-in” to be Unregulated</a:t>
            </a:r>
          </a:p>
          <a:p>
            <a:pPr lvl="1">
              <a:buClr>
                <a:srgbClr val="C29E5C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Reasonable case for writing new DNA to be Regulated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 Regulate, or Not to Regulate?</a:t>
            </a:r>
          </a:p>
        </p:txBody>
      </p:sp>
    </p:spTree>
    <p:extLst>
      <p:ext uri="{BB962C8B-B14F-4D97-AF65-F5344CB8AC3E}">
        <p14:creationId xmlns:p14="http://schemas.microsoft.com/office/powerpoint/2010/main" val="412106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Potential Misuse of Gene Editing</a:t>
            </a:r>
          </a:p>
        </p:txBody>
      </p:sp>
      <p:pic>
        <p:nvPicPr>
          <p:cNvPr id="6146" name="Picture 2" descr="Image result for crispr self injection">
            <a:extLst>
              <a:ext uri="{FF2B5EF4-FFF2-40B4-BE49-F238E27FC236}">
                <a16:creationId xmlns:a16="http://schemas.microsoft.com/office/drawing/2014/main" id="{6C0B8593-C1EB-49AF-8784-A4973968A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r="16667"/>
          <a:stretch/>
        </p:blipFill>
        <p:spPr bwMode="auto">
          <a:xfrm>
            <a:off x="381000" y="3276600"/>
            <a:ext cx="2209800" cy="20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578590-B93B-4E07-92E0-D8C8DD7FD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4264" y="3276600"/>
            <a:ext cx="6449736" cy="28766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9699BAA-0987-4D49-A39C-2987A5B121DE}"/>
              </a:ext>
            </a:extLst>
          </p:cNvPr>
          <p:cNvSpPr txBox="1"/>
          <p:nvPr/>
        </p:nvSpPr>
        <p:spPr>
          <a:xfrm>
            <a:off x="533400" y="1981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Self-”Bio Hacking”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Gene Editing Babies for HIV Resistance</a:t>
            </a:r>
          </a:p>
        </p:txBody>
      </p:sp>
    </p:spTree>
    <p:extLst>
      <p:ext uri="{BB962C8B-B14F-4D97-AF65-F5344CB8AC3E}">
        <p14:creationId xmlns:p14="http://schemas.microsoft.com/office/powerpoint/2010/main" val="3945635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Potential Misuse of Gene Editing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699BAA-0987-4D49-A39C-2987A5B121DE}"/>
              </a:ext>
            </a:extLst>
          </p:cNvPr>
          <p:cNvSpPr txBox="1"/>
          <p:nvPr/>
        </p:nvSpPr>
        <p:spPr>
          <a:xfrm>
            <a:off x="533400" y="19812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Glow in the Dark Popcorn?</a:t>
            </a:r>
          </a:p>
        </p:txBody>
      </p:sp>
      <p:pic>
        <p:nvPicPr>
          <p:cNvPr id="7170" name="Picture 2" descr="Image result for glow in the dark plants">
            <a:extLst>
              <a:ext uri="{FF2B5EF4-FFF2-40B4-BE49-F238E27FC236}">
                <a16:creationId xmlns:a16="http://schemas.microsoft.com/office/drawing/2014/main" id="{13D32D85-7483-4055-B84A-8A44D57F6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936" y="2624930"/>
            <a:ext cx="5982528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757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590800"/>
            <a:ext cx="7924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Ability to Adapt to Climate Change</a:t>
            </a:r>
          </a:p>
          <a:p>
            <a:pPr lvl="1">
              <a:buClr>
                <a:srgbClr val="C29E5C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Faster, Lower Cost Breeding of Major Crops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endParaRPr lang="en-US" sz="2000" dirty="0">
              <a:solidFill>
                <a:prstClr val="black"/>
              </a:solidFill>
            </a:endParaRPr>
          </a:p>
          <a:p>
            <a:pPr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1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000" dirty="0">
              <a:solidFill>
                <a:prstClr val="black"/>
              </a:solidFill>
            </a:endParaRPr>
          </a:p>
          <a:p>
            <a:pPr marL="914400" lvl="1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3356950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436435"/>
            <a:ext cx="7924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Agronomic Traits in Major and Specialty Crops without Regulation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Consumer Traits in Specialty Crops without Regulation</a:t>
            </a:r>
          </a:p>
          <a:p>
            <a:pPr lvl="1">
              <a:buClr>
                <a:srgbClr val="C29E5C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Multiple Startups offering Gene Editing Technology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200012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764453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000" dirty="0">
                <a:solidFill>
                  <a:prstClr val="black"/>
                </a:solidFill>
              </a:rPr>
              <a:t>Traditional Plant Breeding</a:t>
            </a:r>
          </a:p>
          <a:p>
            <a:pPr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Gene Editing in Context</a:t>
            </a:r>
          </a:p>
        </p:txBody>
      </p:sp>
      <p:pic>
        <p:nvPicPr>
          <p:cNvPr id="1026" name="Picture 2" descr="https://www.mauigmomoratoriumnews.org/wp-content/uploads/2015/08/robmag_corn.jpg">
            <a:extLst>
              <a:ext uri="{FF2B5EF4-FFF2-40B4-BE49-F238E27FC236}">
                <a16:creationId xmlns:a16="http://schemas.microsoft.com/office/drawing/2014/main" id="{4DF635C6-D99C-48B8-81C7-9E5B41E18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6353"/>
            <a:ext cx="5334000" cy="29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869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459504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(De)regulation in the US</a:t>
            </a:r>
          </a:p>
          <a:p>
            <a:pPr>
              <a:buClr>
                <a:srgbClr val="C29E5C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Regulation of all Gene Editing in the EU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China?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488106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74838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Intellectual Property still being Litigated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Startups will Inevitably Sort Out in the Market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Specialty Companies; Move Fast, or Wait and See?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More Challenges</a:t>
            </a:r>
          </a:p>
        </p:txBody>
      </p:sp>
    </p:spTree>
    <p:extLst>
      <p:ext uri="{BB962C8B-B14F-4D97-AF65-F5344CB8AC3E}">
        <p14:creationId xmlns:p14="http://schemas.microsoft.com/office/powerpoint/2010/main" val="963871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209800"/>
            <a:ext cx="7924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Message: “Natural” Extension of Traditional Breeding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Industry Still Reluctant to “Emote”</a:t>
            </a:r>
          </a:p>
          <a:p>
            <a:pPr marL="914400" lvl="1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Potential for Completely Novel Applications</a:t>
            </a:r>
          </a:p>
          <a:p>
            <a:pPr lvl="1"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Industry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924455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20431"/>
            <a:ext cx="7924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We are living in Interesting Times!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Big Guys Already Moving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Niche Players “Waiting and Seeing”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Value Capture of Consumer Traits?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Everyone Hesitant to Talk too Much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Potentially Disruptive Players in the Wings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Seed Industry</a:t>
            </a:r>
          </a:p>
        </p:txBody>
      </p:sp>
    </p:spTree>
    <p:extLst>
      <p:ext uri="{BB962C8B-B14F-4D97-AF65-F5344CB8AC3E}">
        <p14:creationId xmlns:p14="http://schemas.microsoft.com/office/powerpoint/2010/main" val="2574664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9860" y="1295400"/>
            <a:ext cx="6858000" cy="1295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Gene Editing &amp; the Seed Industry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3805535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8539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“Traditional” Plant Breeding</a:t>
            </a:r>
          </a:p>
        </p:txBody>
      </p:sp>
      <p:pic>
        <p:nvPicPr>
          <p:cNvPr id="1026" name="Picture 2" descr="https://www.mauigmomoratoriumnews.org/wp-content/uploads/2015/08/robmag_corn.jpg">
            <a:extLst>
              <a:ext uri="{FF2B5EF4-FFF2-40B4-BE49-F238E27FC236}">
                <a16:creationId xmlns:a16="http://schemas.microsoft.com/office/drawing/2014/main" id="{4DF635C6-D99C-48B8-81C7-9E5B41E18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r="32857"/>
          <a:stretch/>
        </p:blipFill>
        <p:spPr bwMode="auto">
          <a:xfrm>
            <a:off x="454152" y="2343658"/>
            <a:ext cx="2133600" cy="29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489A76-3F73-4256-A4C6-B32C9E86CF88}"/>
              </a:ext>
            </a:extLst>
          </p:cNvPr>
          <p:cNvSpPr txBox="1"/>
          <p:nvPr/>
        </p:nvSpPr>
        <p:spPr>
          <a:xfrm>
            <a:off x="2895600" y="2335143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100 Year old Technology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Relatively Cheap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Up to a 10 year process, Start to Finish</a:t>
            </a:r>
          </a:p>
        </p:txBody>
      </p:sp>
    </p:spTree>
    <p:extLst>
      <p:ext uri="{BB962C8B-B14F-4D97-AF65-F5344CB8AC3E}">
        <p14:creationId xmlns:p14="http://schemas.microsoft.com/office/powerpoint/2010/main" val="249568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336900"/>
            <a:ext cx="7924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Promise of </a:t>
            </a:r>
            <a:r>
              <a:rPr lang="en-US" sz="2400" u="sng" dirty="0">
                <a:solidFill>
                  <a:prstClr val="black"/>
                </a:solidFill>
              </a:rPr>
              <a:t>novel traits</a:t>
            </a:r>
            <a:r>
              <a:rPr lang="en-US" sz="2400" dirty="0">
                <a:solidFill>
                  <a:prstClr val="black"/>
                </a:solidFill>
              </a:rPr>
              <a:t>, </a:t>
            </a:r>
            <a:r>
              <a:rPr lang="en-US" sz="2400" u="sng" dirty="0">
                <a:solidFill>
                  <a:prstClr val="black"/>
                </a:solidFill>
              </a:rPr>
              <a:t>faster breeding cycles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u="sng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But </a:t>
            </a:r>
            <a:r>
              <a:rPr lang="en-US" sz="2400" u="sng" dirty="0">
                <a:solidFill>
                  <a:prstClr val="black"/>
                </a:solidFill>
              </a:rPr>
              <a:t>expensive</a:t>
            </a:r>
            <a:r>
              <a:rPr lang="en-US" sz="2400" dirty="0">
                <a:solidFill>
                  <a:prstClr val="black"/>
                </a:solidFill>
              </a:rPr>
              <a:t> technology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And…</a:t>
            </a:r>
          </a:p>
          <a:p>
            <a:pPr>
              <a:buClr>
                <a:srgbClr val="C29E5C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Enter Biotechnology</a:t>
            </a:r>
          </a:p>
        </p:txBody>
      </p:sp>
    </p:spTree>
    <p:extLst>
      <p:ext uri="{BB962C8B-B14F-4D97-AF65-F5344CB8AC3E}">
        <p14:creationId xmlns:p14="http://schemas.microsoft.com/office/powerpoint/2010/main" val="327551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" y="19050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Instant Controversy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Enter Biotechnology</a:t>
            </a:r>
          </a:p>
        </p:txBody>
      </p:sp>
      <p:pic>
        <p:nvPicPr>
          <p:cNvPr id="2052" name="Picture 4" descr="Image result for biotechnology">
            <a:extLst>
              <a:ext uri="{FF2B5EF4-FFF2-40B4-BE49-F238E27FC236}">
                <a16:creationId xmlns:a16="http://schemas.microsoft.com/office/drawing/2014/main" id="{9BF289E3-A769-4788-A970-3AFE2CA6F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29000"/>
            <a:ext cx="3157728" cy="221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GMO">
            <a:extLst>
              <a:ext uri="{FF2B5EF4-FFF2-40B4-BE49-F238E27FC236}">
                <a16:creationId xmlns:a16="http://schemas.microsoft.com/office/drawing/2014/main" id="{89FED15A-52E1-48A6-AB8B-E27866DF3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411" y="3416300"/>
            <a:ext cx="3771189" cy="25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A89AE3-780D-4587-883F-F6DE7653D4F3}"/>
              </a:ext>
            </a:extLst>
          </p:cNvPr>
          <p:cNvSpPr txBox="1"/>
          <p:nvPr/>
        </p:nvSpPr>
        <p:spPr>
          <a:xfrm>
            <a:off x="152400" y="3028890"/>
            <a:ext cx="899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Technological Advance?                             Or Frankenfood Disaster?</a:t>
            </a:r>
          </a:p>
        </p:txBody>
      </p:sp>
    </p:spTree>
    <p:extLst>
      <p:ext uri="{BB962C8B-B14F-4D97-AF65-F5344CB8AC3E}">
        <p14:creationId xmlns:p14="http://schemas.microsoft.com/office/powerpoint/2010/main" val="2865251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521059"/>
            <a:ext cx="7924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/>
              <a:t>Industry all about Science, NGOs about Emotion</a:t>
            </a:r>
          </a:p>
          <a:p>
            <a:pPr lvl="1">
              <a:buClr>
                <a:srgbClr val="C29E5C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EU and Many Other Countries Effective Ban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Controversy Never Went Away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Bifurcation of Technology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Regulated</a:t>
            </a:r>
          </a:p>
          <a:p>
            <a:pPr marL="800100" lvl="1" indent="-3429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 Unregulated </a:t>
            </a:r>
          </a:p>
          <a:p>
            <a:pPr marL="800100" lvl="1" indent="-342900">
              <a:buClr>
                <a:srgbClr val="C29E5C"/>
              </a:buClr>
              <a:buFont typeface="Courier New" panose="02070309020205020404" pitchFamily="49" charset="0"/>
              <a:buChar char="o"/>
            </a:pPr>
            <a:endParaRPr lang="en-US" sz="2400" dirty="0"/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endParaRPr lang="en-US" sz="2400" dirty="0">
              <a:solidFill>
                <a:prstClr val="black"/>
              </a:solidFill>
            </a:endParaRPr>
          </a:p>
          <a:p>
            <a:pPr lvl="1"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Regulated Technology</a:t>
            </a:r>
          </a:p>
        </p:txBody>
      </p:sp>
    </p:spTree>
    <p:extLst>
      <p:ext uri="{BB962C8B-B14F-4D97-AF65-F5344CB8AC3E}">
        <p14:creationId xmlns:p14="http://schemas.microsoft.com/office/powerpoint/2010/main" val="427487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209800"/>
            <a:ext cx="7924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Genetic Transformation</a:t>
            </a:r>
          </a:p>
          <a:p>
            <a:pPr>
              <a:buClr>
                <a:srgbClr val="C29E5C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Insertion of DNA from a Foreign Organism</a:t>
            </a:r>
          </a:p>
          <a:p>
            <a:pPr lvl="1">
              <a:buClr>
                <a:srgbClr val="C29E5C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lvl="1">
              <a:buClr>
                <a:srgbClr val="C29E5C"/>
              </a:buClr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Regulated Technology</a:t>
            </a:r>
          </a:p>
        </p:txBody>
      </p:sp>
    </p:spTree>
    <p:extLst>
      <p:ext uri="{BB962C8B-B14F-4D97-AF65-F5344CB8AC3E}">
        <p14:creationId xmlns:p14="http://schemas.microsoft.com/office/powerpoint/2010/main" val="138662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79248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Focus on Major Commodities: Corn, Soybeans, Cotton, a Few Others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Work on </a:t>
            </a:r>
            <a:r>
              <a:rPr lang="en-US" sz="2400" u="sng" dirty="0">
                <a:solidFill>
                  <a:prstClr val="black"/>
                </a:solidFill>
              </a:rPr>
              <a:t>Niche crops</a:t>
            </a:r>
            <a:r>
              <a:rPr lang="en-US" sz="2400" dirty="0">
                <a:solidFill>
                  <a:prstClr val="black"/>
                </a:solidFill>
              </a:rPr>
              <a:t>; “</a:t>
            </a:r>
            <a:r>
              <a:rPr lang="en-US" sz="2400" dirty="0" err="1">
                <a:solidFill>
                  <a:prstClr val="black"/>
                </a:solidFill>
              </a:rPr>
              <a:t>Flavr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Savr</a:t>
            </a:r>
            <a:r>
              <a:rPr lang="en-US" sz="2400" dirty="0">
                <a:solidFill>
                  <a:prstClr val="black"/>
                </a:solidFill>
              </a:rPr>
              <a:t>” Tomato 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r>
              <a:rPr lang="en-US" sz="2400" dirty="0">
                <a:solidFill>
                  <a:prstClr val="black"/>
                </a:solidFill>
              </a:rPr>
              <a:t>Stalled Out</a:t>
            </a:r>
          </a:p>
          <a:p>
            <a:pPr marL="914400" lvl="1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High Initial Cost, High Regulatory Cost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Long Time for Approvals, Slower Breeding Cycles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Result was Industry Hegemony by Bayer, </a:t>
            </a:r>
            <a:r>
              <a:rPr lang="en-US" sz="2400" dirty="0" err="1">
                <a:solidFill>
                  <a:prstClr val="black"/>
                </a:solidFill>
              </a:rPr>
              <a:t>Corteva</a:t>
            </a: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Courier New" panose="02070309020205020404" pitchFamily="49" charset="0"/>
              <a:buChar char="o"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Regulated Technology</a:t>
            </a:r>
          </a:p>
        </p:txBody>
      </p:sp>
    </p:spTree>
    <p:extLst>
      <p:ext uri="{BB962C8B-B14F-4D97-AF65-F5344CB8AC3E}">
        <p14:creationId xmlns:p14="http://schemas.microsoft.com/office/powerpoint/2010/main" val="1649590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2989-5592-437F-A22F-FEC3AA13EEB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362200"/>
            <a:ext cx="792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Popcorn Industry Case</a:t>
            </a: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BT &amp; Roundup Ready work Done by Late ‘90s</a:t>
            </a:r>
          </a:p>
          <a:p>
            <a:pPr lvl="1">
              <a:buClr>
                <a:srgbClr val="C29E5C"/>
              </a:buClr>
            </a:pPr>
            <a:endParaRPr lang="en-US" sz="2400" dirty="0">
              <a:solidFill>
                <a:prstClr val="black"/>
              </a:solidFill>
            </a:endParaRPr>
          </a:p>
          <a:p>
            <a:pPr marL="457200" indent="-457200">
              <a:buClr>
                <a:srgbClr val="C29E5C"/>
              </a:buClr>
              <a:buFont typeface="Wingdings 3" panose="05040102010807070707" pitchFamily="18" charset="2"/>
              <a:buChar char=""/>
            </a:pPr>
            <a:r>
              <a:rPr lang="en-US" sz="2400" dirty="0">
                <a:solidFill>
                  <a:prstClr val="black"/>
                </a:solidFill>
              </a:rPr>
              <a:t>Popcorn Companies Decided Against GMO Products 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38200" y="1066800"/>
            <a:ext cx="6858000" cy="83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Regulated Technology</a:t>
            </a:r>
          </a:p>
        </p:txBody>
      </p:sp>
    </p:spTree>
    <p:extLst>
      <p:ext uri="{BB962C8B-B14F-4D97-AF65-F5344CB8AC3E}">
        <p14:creationId xmlns:p14="http://schemas.microsoft.com/office/powerpoint/2010/main" val="1996728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Purdue">
      <a:dk1>
        <a:sysClr val="windowText" lastClr="000000"/>
      </a:dk1>
      <a:lt1>
        <a:sysClr val="window" lastClr="FFFFFF"/>
      </a:lt1>
      <a:dk2>
        <a:srgbClr val="4E3B30"/>
      </a:dk2>
      <a:lt2>
        <a:srgbClr val="000000"/>
      </a:lt2>
      <a:accent1>
        <a:srgbClr val="C29E5C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AD1F1F"/>
      </a:hlink>
      <a:folHlink>
        <a:srgbClr val="FFC42F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3F4F12AB7E8B4CA36163DE1786C39A" ma:contentTypeVersion="3" ma:contentTypeDescription="Create a new document." ma:contentTypeScope="" ma:versionID="fb3038be28bc784d8bf49ca90fcbe0c5">
  <xsd:schema xmlns:xsd="http://www.w3.org/2001/XMLSchema" xmlns:xs="http://www.w3.org/2001/XMLSchema" xmlns:p="http://schemas.microsoft.com/office/2006/metadata/properties" xmlns:ns1="http://schemas.microsoft.com/sharepoint/v3" xmlns:ns2="3586257f-d17b-4174-95ba-84c7efb4b691" targetNamespace="http://schemas.microsoft.com/office/2006/metadata/properties" ma:root="true" ma:fieldsID="fe7e2c370861cae7a8fe7da3ccc4c61e" ns1:_="" ns2:_="">
    <xsd:import namespace="http://schemas.microsoft.com/sharepoint/v3"/>
    <xsd:import namespace="3586257f-d17b-4174-95ba-84c7efb4b691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6257f-d17b-4174-95ba-84c7efb4b691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nillable="true" ma:displayName="Document type" ma:default="Ag Research Fund Scholarship" ma:format="Dropdown" ma:internalName="Document_x0020_type">
      <xsd:simpleType>
        <xsd:union memberTypes="dms:Text">
          <xsd:simpleType>
            <xsd:restriction base="dms:Choice">
              <xsd:enumeration value="Ag Research Fund Scholarship"/>
              <xsd:enumeration value="ARP Assistantship Info"/>
              <xsd:enumeration value="ARP Award"/>
              <xsd:enumeration value="ARP Statistical Reports"/>
              <xsd:enumeration value="FAIR"/>
              <xsd:enumeration value="Farm Policy Study Group"/>
              <xsd:enumeration value="HATCH - CRIS NIMSS"/>
              <xsd:enumeration value="MOG Info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Document_x0020_type xmlns="3586257f-d17b-4174-95ba-84c7efb4b691">Ag Research Fund Scholarship</Document_x0020_type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503D04-F14F-44DF-BEBB-5B2CFDA5EA71}"/>
</file>

<file path=customXml/itemProps2.xml><?xml version="1.0" encoding="utf-8"?>
<ds:datastoreItem xmlns:ds="http://schemas.openxmlformats.org/officeDocument/2006/customXml" ds:itemID="{7605B231-1F33-41D9-B8E3-D5213E67C15E}"/>
</file>

<file path=customXml/itemProps3.xml><?xml version="1.0" encoding="utf-8"?>
<ds:datastoreItem xmlns:ds="http://schemas.openxmlformats.org/officeDocument/2006/customXml" ds:itemID="{33654919-13ED-48C3-A847-DFA6BA17CD2B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15758</TotalTime>
  <Words>1395</Words>
  <Application>Microsoft Office PowerPoint</Application>
  <PresentationFormat>On-screen Show (4:3)</PresentationFormat>
  <Paragraphs>321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Courier New</vt:lpstr>
      <vt:lpstr>Lucida Sans Unicode</vt:lpstr>
      <vt:lpstr>Verdana</vt:lpstr>
      <vt:lpstr>Wingdings 2</vt:lpstr>
      <vt:lpstr>Wingdings 3</vt:lpstr>
      <vt:lpstr>Concourse</vt:lpstr>
      <vt:lpstr>The Agricultural Alumni Seed Improvement Association, Inc.  Farm Policy Study Group Gene Editing &amp; the Seed Industry  December 4, 2018</vt:lpstr>
      <vt:lpstr>Gene Editing in Context</vt:lpstr>
      <vt:lpstr>“Traditional” Plant Breeding</vt:lpstr>
      <vt:lpstr>Enter Biotechnology</vt:lpstr>
      <vt:lpstr>Enter Biotechnology</vt:lpstr>
      <vt:lpstr>Regulated Technology</vt:lpstr>
      <vt:lpstr>Regulated Technology</vt:lpstr>
      <vt:lpstr>Regulated Technology</vt:lpstr>
      <vt:lpstr>Regulated Technology</vt:lpstr>
      <vt:lpstr>Marketing Non-GMO</vt:lpstr>
      <vt:lpstr>Unregulated Technology</vt:lpstr>
      <vt:lpstr>Unregulated Technology</vt:lpstr>
      <vt:lpstr>Enter Gene Editing</vt:lpstr>
      <vt:lpstr>Gene Editing</vt:lpstr>
      <vt:lpstr>To Regulate, or Not to Regulate?</vt:lpstr>
      <vt:lpstr>Potential Misuse of Gene Editing</vt:lpstr>
      <vt:lpstr>Potential Misuse of Gene Editing</vt:lpstr>
      <vt:lpstr>Opportunities</vt:lpstr>
      <vt:lpstr>Opportunities</vt:lpstr>
      <vt:lpstr>Challenges</vt:lpstr>
      <vt:lpstr>More Challenges</vt:lpstr>
      <vt:lpstr>Industry Communication</vt:lpstr>
      <vt:lpstr>Seed Industry</vt:lpstr>
      <vt:lpstr>Gene Editing &amp; the Seed Industry</vt:lpstr>
    </vt:vector>
  </TitlesOfParts>
  <Company>Ag Alumni Seed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Agricultural Alumni Seed Improvement Association, Inc.</dc:title>
  <dc:creator>Bill Stumph</dc:creator>
  <cp:lastModifiedBy>Jay Hulbert</cp:lastModifiedBy>
  <cp:revision>991</cp:revision>
  <cp:lastPrinted>2018-11-06T19:21:44Z</cp:lastPrinted>
  <dcterms:created xsi:type="dcterms:W3CDTF">2012-01-26T16:38:12Z</dcterms:created>
  <dcterms:modified xsi:type="dcterms:W3CDTF">2018-12-03T12:22:24Z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0x0101006F3F4F12AB7E8B4CA36163DE1786C39A</vt:lpwstr>
  </property>
</Properties>
</file>